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Noto Sans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otoSans-bold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Noto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5635911e5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f5635911e5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f5635911e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2f5635911e5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f5635911e5_3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f5635911e5_3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f5635911e5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f5635911e5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5635911e5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f5635911e5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5635911e5_8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f5635911e5_8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f5635911e5_3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f5635911e5_3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f5635911e5_3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f5635911e5_3_4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f5635911e5_3_1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f5635911e5_3_17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f5635911e5_3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2f5635911e5_3_16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f5635911e5_3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f5635911e5_3_1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5635911e5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f5635911e5_2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f5635911e5_3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f5635911e5_3_9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f5635911e5_3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2f5635911e5_3_9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f5635911e5_3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f5635911e5_3_10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f5635911e5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2f5635911e5_4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f5635911e5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2f5635911e5_4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f5635911e5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2f5635911e5_4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f5635911e5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f5635911e5_4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f5635911e5_4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2f5635911e5_4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f5635911e5_4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2f5635911e5_4_2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f5635911e5_4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2f5635911e5_4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5635911e5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f5635911e5_2_1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f5635911e5_4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2f5635911e5_4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5635911e5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f5635911e5_3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5635911e5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f5635911e5_6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f5635911e5_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f5635911e5_6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f5635911e5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f5635911e5_2_2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5635911e5_2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f5635911e5_2_3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f5635911e5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2f5635911e5_6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1.png"/><Relationship Id="rId22" Type="http://schemas.openxmlformats.org/officeDocument/2006/relationships/image" Target="../media/image65.png"/><Relationship Id="rId21" Type="http://schemas.openxmlformats.org/officeDocument/2006/relationships/image" Target="../media/image67.png"/><Relationship Id="rId24" Type="http://schemas.openxmlformats.org/officeDocument/2006/relationships/image" Target="../media/image71.png"/><Relationship Id="rId23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31.png"/><Relationship Id="rId26" Type="http://schemas.openxmlformats.org/officeDocument/2006/relationships/image" Target="../media/image69.png"/><Relationship Id="rId25" Type="http://schemas.openxmlformats.org/officeDocument/2006/relationships/image" Target="../media/image73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63.png"/><Relationship Id="rId8" Type="http://schemas.openxmlformats.org/officeDocument/2006/relationships/image" Target="../media/image38.png"/><Relationship Id="rId11" Type="http://schemas.openxmlformats.org/officeDocument/2006/relationships/image" Target="../media/image28.png"/><Relationship Id="rId10" Type="http://schemas.openxmlformats.org/officeDocument/2006/relationships/image" Target="../media/image33.png"/><Relationship Id="rId13" Type="http://schemas.openxmlformats.org/officeDocument/2006/relationships/image" Target="../media/image50.png"/><Relationship Id="rId12" Type="http://schemas.openxmlformats.org/officeDocument/2006/relationships/image" Target="../media/image29.png"/><Relationship Id="rId15" Type="http://schemas.openxmlformats.org/officeDocument/2006/relationships/image" Target="../media/image70.png"/><Relationship Id="rId14" Type="http://schemas.openxmlformats.org/officeDocument/2006/relationships/image" Target="../media/image60.png"/><Relationship Id="rId17" Type="http://schemas.openxmlformats.org/officeDocument/2006/relationships/image" Target="../media/image47.png"/><Relationship Id="rId16" Type="http://schemas.openxmlformats.org/officeDocument/2006/relationships/image" Target="../media/image54.png"/><Relationship Id="rId19" Type="http://schemas.openxmlformats.org/officeDocument/2006/relationships/image" Target="../media/image59.png"/><Relationship Id="rId18" Type="http://schemas.openxmlformats.org/officeDocument/2006/relationships/image" Target="../media/image5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1.png"/><Relationship Id="rId4" Type="http://schemas.openxmlformats.org/officeDocument/2006/relationships/image" Target="../media/image31.png"/><Relationship Id="rId9" Type="http://schemas.openxmlformats.org/officeDocument/2006/relationships/image" Target="../media/image76.png"/><Relationship Id="rId5" Type="http://schemas.openxmlformats.org/officeDocument/2006/relationships/image" Target="../media/image64.png"/><Relationship Id="rId6" Type="http://schemas.openxmlformats.org/officeDocument/2006/relationships/image" Target="../media/image28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Relationship Id="rId10" Type="http://schemas.openxmlformats.org/officeDocument/2006/relationships/image" Target="../media/image6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77.png"/><Relationship Id="rId5" Type="http://schemas.openxmlformats.org/officeDocument/2006/relationships/image" Target="../media/image75.png"/><Relationship Id="rId6" Type="http://schemas.openxmlformats.org/officeDocument/2006/relationships/image" Target="../media/image72.png"/><Relationship Id="rId7" Type="http://schemas.openxmlformats.org/officeDocument/2006/relationships/image" Target="../media/image76.png"/><Relationship Id="rId8" Type="http://schemas.openxmlformats.org/officeDocument/2006/relationships/image" Target="../media/image88.png"/><Relationship Id="rId11" Type="http://schemas.openxmlformats.org/officeDocument/2006/relationships/image" Target="../media/image78.png"/><Relationship Id="rId10" Type="http://schemas.openxmlformats.org/officeDocument/2006/relationships/image" Target="../media/image89.png"/><Relationship Id="rId13" Type="http://schemas.openxmlformats.org/officeDocument/2006/relationships/image" Target="../media/image79.png"/><Relationship Id="rId12" Type="http://schemas.openxmlformats.org/officeDocument/2006/relationships/image" Target="../media/image80.png"/><Relationship Id="rId15" Type="http://schemas.openxmlformats.org/officeDocument/2006/relationships/image" Target="../media/image95.png"/><Relationship Id="rId14" Type="http://schemas.openxmlformats.org/officeDocument/2006/relationships/image" Target="../media/image8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75.png"/><Relationship Id="rId6" Type="http://schemas.openxmlformats.org/officeDocument/2006/relationships/image" Target="../media/image72.png"/><Relationship Id="rId7" Type="http://schemas.openxmlformats.org/officeDocument/2006/relationships/image" Target="../media/image7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71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83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22" Type="http://schemas.openxmlformats.org/officeDocument/2006/relationships/image" Target="../media/image71.png"/><Relationship Id="rId21" Type="http://schemas.openxmlformats.org/officeDocument/2006/relationships/image" Target="../media/image62.png"/><Relationship Id="rId23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openxmlformats.org/officeDocument/2006/relationships/image" Target="../media/image28.png"/><Relationship Id="rId5" Type="http://schemas.openxmlformats.org/officeDocument/2006/relationships/image" Target="../media/image52.png"/><Relationship Id="rId6" Type="http://schemas.openxmlformats.org/officeDocument/2006/relationships/image" Target="../media/image38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Relationship Id="rId11" Type="http://schemas.openxmlformats.org/officeDocument/2006/relationships/image" Target="../media/image50.png"/><Relationship Id="rId10" Type="http://schemas.openxmlformats.org/officeDocument/2006/relationships/image" Target="../media/image29.png"/><Relationship Id="rId13" Type="http://schemas.openxmlformats.org/officeDocument/2006/relationships/image" Target="../media/image70.png"/><Relationship Id="rId12" Type="http://schemas.openxmlformats.org/officeDocument/2006/relationships/image" Target="../media/image60.png"/><Relationship Id="rId15" Type="http://schemas.openxmlformats.org/officeDocument/2006/relationships/image" Target="../media/image47.png"/><Relationship Id="rId14" Type="http://schemas.openxmlformats.org/officeDocument/2006/relationships/image" Target="../media/image54.png"/><Relationship Id="rId17" Type="http://schemas.openxmlformats.org/officeDocument/2006/relationships/image" Target="../media/image59.png"/><Relationship Id="rId16" Type="http://schemas.openxmlformats.org/officeDocument/2006/relationships/image" Target="../media/image57.png"/><Relationship Id="rId19" Type="http://schemas.openxmlformats.org/officeDocument/2006/relationships/image" Target="../media/image67.png"/><Relationship Id="rId18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6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10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9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101.png"/><Relationship Id="rId8" Type="http://schemas.openxmlformats.org/officeDocument/2006/relationships/image" Target="../media/image98.png"/><Relationship Id="rId10" Type="http://schemas.openxmlformats.org/officeDocument/2006/relationships/image" Target="../media/image9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11" Type="http://schemas.openxmlformats.org/officeDocument/2006/relationships/image" Target="../media/image22.png"/><Relationship Id="rId10" Type="http://schemas.openxmlformats.org/officeDocument/2006/relationships/image" Target="../media/image16.png"/><Relationship Id="rId9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27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5.png"/><Relationship Id="rId4" Type="http://schemas.openxmlformats.org/officeDocument/2006/relationships/image" Target="../media/image81.png"/><Relationship Id="rId9" Type="http://schemas.openxmlformats.org/officeDocument/2006/relationships/image" Target="../media/image33.png"/><Relationship Id="rId5" Type="http://schemas.openxmlformats.org/officeDocument/2006/relationships/image" Target="../media/image97.png"/><Relationship Id="rId6" Type="http://schemas.openxmlformats.org/officeDocument/2006/relationships/hyperlink" Target="https://ko.wikipedia.org/wiki/%EB%8F%85%EB%A6%BD_%EB%B3%80%EC%88%98%EC%99%80_%EC%A2%85%EC%86%8D_%EB%B3%80%EC%88%98" TargetMode="External"/><Relationship Id="rId7" Type="http://schemas.openxmlformats.org/officeDocument/2006/relationships/image" Target="../media/image71.png"/><Relationship Id="rId8" Type="http://schemas.openxmlformats.org/officeDocument/2006/relationships/image" Target="../media/image28.png"/><Relationship Id="rId11" Type="http://schemas.openxmlformats.org/officeDocument/2006/relationships/image" Target="../media/image92.png"/><Relationship Id="rId10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113.png"/><Relationship Id="rId8" Type="http://schemas.openxmlformats.org/officeDocument/2006/relationships/image" Target="../media/image10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04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04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111.png"/><Relationship Id="rId8" Type="http://schemas.openxmlformats.org/officeDocument/2006/relationships/image" Target="../media/image1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07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102.png"/><Relationship Id="rId8" Type="http://schemas.openxmlformats.org/officeDocument/2006/relationships/image" Target="../media/image100.png"/><Relationship Id="rId11" Type="http://schemas.openxmlformats.org/officeDocument/2006/relationships/image" Target="../media/image99.png"/><Relationship Id="rId10" Type="http://schemas.openxmlformats.org/officeDocument/2006/relationships/image" Target="../media/image110.png"/><Relationship Id="rId12" Type="http://schemas.openxmlformats.org/officeDocument/2006/relationships/image" Target="../media/image1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106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116.png"/><Relationship Id="rId8" Type="http://schemas.openxmlformats.org/officeDocument/2006/relationships/image" Target="../media/image114.png"/><Relationship Id="rId10" Type="http://schemas.openxmlformats.org/officeDocument/2006/relationships/image" Target="../media/image10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109.png"/><Relationship Id="rId8" Type="http://schemas.openxmlformats.org/officeDocument/2006/relationships/image" Target="../media/image1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1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13" Type="http://schemas.openxmlformats.org/officeDocument/2006/relationships/image" Target="../media/image33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14" Type="http://schemas.openxmlformats.org/officeDocument/2006/relationships/image" Target="../media/image29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46.png"/><Relationship Id="rId8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29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Relationship Id="rId8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48.png"/><Relationship Id="rId8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43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49.png"/><Relationship Id="rId8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9" Type="http://schemas.openxmlformats.org/officeDocument/2006/relationships/image" Target="../media/image66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56.png"/><Relationship Id="rId8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953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 amt="64000"/>
          </a:blip>
          <a:srcRect b="0" l="0" r="0" t="0"/>
          <a:stretch/>
        </p:blipFill>
        <p:spPr>
          <a:xfrm>
            <a:off x="-1244600" y="0"/>
            <a:ext cx="8578850" cy="57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 amt="81000"/>
          </a:blip>
          <a:srcRect b="0" l="0" r="0" t="0"/>
          <a:stretch/>
        </p:blipFill>
        <p:spPr>
          <a:xfrm>
            <a:off x="4394200" y="-742950"/>
            <a:ext cx="4819650" cy="63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552950"/>
            <a:ext cx="914400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1194375" y="1708150"/>
            <a:ext cx="670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6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 </a:t>
            </a:r>
            <a:r>
              <a:rPr lang="ko" sz="6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특징 분석 </a:t>
            </a:r>
            <a:endParaRPr sz="700"/>
          </a:p>
        </p:txBody>
      </p:sp>
      <p:sp>
        <p:nvSpPr>
          <p:cNvPr id="133" name="Google Shape;133;p25"/>
          <p:cNvSpPr txBox="1"/>
          <p:nvPr/>
        </p:nvSpPr>
        <p:spPr>
          <a:xfrm>
            <a:off x="3143250" y="2771775"/>
            <a:ext cx="28701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HYOJUN </a:t>
            </a:r>
            <a:r>
              <a:rPr lang="ko" sz="900">
                <a:solidFill>
                  <a:srgbClr val="FFFFFF"/>
                </a:solidFill>
              </a:rPr>
              <a:t>ACADEMY</a:t>
            </a: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WINE CLASS</a:t>
            </a:r>
            <a:endParaRPr sz="700"/>
          </a:p>
        </p:txBody>
      </p:sp>
      <p:sp>
        <p:nvSpPr>
          <p:cNvPr id="134" name="Google Shape;134;p25"/>
          <p:cNvSpPr txBox="1"/>
          <p:nvPr/>
        </p:nvSpPr>
        <p:spPr>
          <a:xfrm>
            <a:off x="3492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KDT6  </a:t>
            </a:r>
            <a:r>
              <a:rPr lang="ko" sz="900">
                <a:solidFill>
                  <a:srgbClr val="FFFFFF"/>
                </a:solidFill>
              </a:rPr>
              <a:t>ACADEMY</a:t>
            </a: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WINE CLASS</a:t>
            </a:r>
            <a:endParaRPr sz="700"/>
          </a:p>
        </p:txBody>
      </p:sp>
      <p:sp>
        <p:nvSpPr>
          <p:cNvPr id="135" name="Google Shape;135;p25"/>
          <p:cNvSpPr txBox="1"/>
          <p:nvPr/>
        </p:nvSpPr>
        <p:spPr>
          <a:xfrm>
            <a:off x="2762250" y="4730750"/>
            <a:ext cx="4381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일</a:t>
            </a:r>
            <a:r>
              <a:rPr b="1" i="0" lang="ko" sz="900" u="none" cap="none" strike="noStrike">
                <a:solidFill>
                  <a:srgbClr val="EADCB7"/>
                </a:solidFill>
                <a:latin typeface="Noto Sans"/>
                <a:ea typeface="Noto Sans"/>
                <a:cs typeface="Noto Sans"/>
                <a:sym typeface="Noto Sans"/>
              </a:rPr>
              <a:t>    </a:t>
            </a:r>
            <a:r>
              <a:rPr b="0" i="0" lang="ko" sz="9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시</a:t>
            </a:r>
            <a:endParaRPr sz="700"/>
          </a:p>
        </p:txBody>
      </p:sp>
      <p:sp>
        <p:nvSpPr>
          <p:cNvPr id="136" name="Google Shape;136;p25"/>
          <p:cNvSpPr txBox="1"/>
          <p:nvPr/>
        </p:nvSpPr>
        <p:spPr>
          <a:xfrm>
            <a:off x="3219450" y="4730750"/>
            <a:ext cx="9715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2024</a:t>
            </a:r>
            <a:r>
              <a:rPr b="0" i="0" lang="ko" sz="9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.08.2</a:t>
            </a:r>
            <a:r>
              <a:rPr lang="ko" sz="9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sz="700"/>
          </a:p>
        </p:txBody>
      </p:sp>
      <p:sp>
        <p:nvSpPr>
          <p:cNvPr id="137" name="Google Shape;137;p25"/>
          <p:cNvSpPr txBox="1"/>
          <p:nvPr/>
        </p:nvSpPr>
        <p:spPr>
          <a:xfrm>
            <a:off x="4648200" y="4730750"/>
            <a:ext cx="419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장</a:t>
            </a:r>
            <a:r>
              <a:rPr b="1" i="0" lang="ko" sz="900" u="none" cap="none" strike="noStrike">
                <a:solidFill>
                  <a:srgbClr val="EADCB7"/>
                </a:solidFill>
                <a:latin typeface="Noto Sans"/>
                <a:ea typeface="Noto Sans"/>
                <a:cs typeface="Noto Sans"/>
                <a:sym typeface="Noto Sans"/>
              </a:rPr>
              <a:t>    </a:t>
            </a:r>
            <a:r>
              <a:rPr b="0" i="0" lang="ko" sz="9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소 </a:t>
            </a:r>
            <a:endParaRPr sz="700"/>
          </a:p>
        </p:txBody>
      </p:sp>
      <p:sp>
        <p:nvSpPr>
          <p:cNvPr id="138" name="Google Shape;138;p25"/>
          <p:cNvSpPr txBox="1"/>
          <p:nvPr/>
        </p:nvSpPr>
        <p:spPr>
          <a:xfrm>
            <a:off x="5054600" y="4730750"/>
            <a:ext cx="15557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0650" y="965200"/>
            <a:ext cx="1638300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64050" y="1422400"/>
            <a:ext cx="222250" cy="3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86050" y="2851150"/>
            <a:ext cx="43815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32500" y="2838450"/>
            <a:ext cx="43815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9">
            <a:alphaModFix amt="50000"/>
          </a:blip>
          <a:srcRect b="0" l="0" r="0" t="0"/>
          <a:stretch/>
        </p:blipFill>
        <p:spPr>
          <a:xfrm>
            <a:off x="349250" y="425450"/>
            <a:ext cx="84899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3841750" y="3467100"/>
            <a:ext cx="1473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효준 </a:t>
            </a:r>
            <a:r>
              <a:rPr b="0" i="0" lang="ko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소믈리에와</a:t>
            </a:r>
            <a:endParaRPr sz="700"/>
          </a:p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함께하는</a:t>
            </a: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와인의</a:t>
            </a: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기초</a:t>
            </a:r>
            <a:endParaRPr sz="700"/>
          </a:p>
        </p:txBody>
      </p:sp>
      <p:sp>
        <p:nvSpPr>
          <p:cNvPr id="145" name="Google Shape;145;p25"/>
          <p:cNvSpPr txBox="1"/>
          <p:nvPr/>
        </p:nvSpPr>
        <p:spPr>
          <a:xfrm>
            <a:off x="5067300" y="4730750"/>
            <a:ext cx="14733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경북대학교 복현회관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953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4"/>
          <p:cNvPicPr preferRelativeResize="0"/>
          <p:nvPr/>
        </p:nvPicPr>
        <p:blipFill rotWithShape="1">
          <a:blip r:embed="rId3">
            <a:alphaModFix amt="54000"/>
          </a:blip>
          <a:srcRect b="0" l="0" r="0" t="0"/>
          <a:stretch/>
        </p:blipFill>
        <p:spPr>
          <a:xfrm>
            <a:off x="3054350" y="0"/>
            <a:ext cx="7810500" cy="52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4"/>
          <p:cNvSpPr txBox="1"/>
          <p:nvPr/>
        </p:nvSpPr>
        <p:spPr>
          <a:xfrm>
            <a:off x="222250" y="2533650"/>
            <a:ext cx="12699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7700">
                <a:solidFill>
                  <a:srgbClr val="FFFFFF"/>
                </a:solidFill>
              </a:rPr>
              <a:t>2</a:t>
            </a:r>
            <a:endParaRPr sz="700"/>
          </a:p>
        </p:txBody>
      </p:sp>
      <p:sp>
        <p:nvSpPr>
          <p:cNvPr id="364" name="Google Shape;364;p34"/>
          <p:cNvSpPr txBox="1"/>
          <p:nvPr/>
        </p:nvSpPr>
        <p:spPr>
          <a:xfrm>
            <a:off x="1549400" y="3937000"/>
            <a:ext cx="1060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3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와인의</a:t>
            </a:r>
            <a:r>
              <a:rPr b="0" i="0" lang="ko" sz="13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3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기초</a:t>
            </a:r>
            <a:endParaRPr sz="700"/>
          </a:p>
        </p:txBody>
      </p:sp>
      <p:sp>
        <p:nvSpPr>
          <p:cNvPr id="365" name="Google Shape;365;p34"/>
          <p:cNvSpPr txBox="1"/>
          <p:nvPr/>
        </p:nvSpPr>
        <p:spPr>
          <a:xfrm>
            <a:off x="1549400" y="4197350"/>
            <a:ext cx="711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 ,산도 란?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3086100" y="4197350"/>
            <a:ext cx="901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67" name="Google Shape;36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50" y="419100"/>
            <a:ext cx="8489951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4"/>
          <p:cNvSpPr txBox="1"/>
          <p:nvPr/>
        </p:nvSpPr>
        <p:spPr>
          <a:xfrm>
            <a:off x="3492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 BREWERY</a:t>
            </a:r>
            <a:endParaRPr sz="700"/>
          </a:p>
        </p:txBody>
      </p:sp>
      <p:sp>
        <p:nvSpPr>
          <p:cNvPr id="369" name="Google Shape;369;p34"/>
          <p:cNvSpPr txBox="1"/>
          <p:nvPr/>
        </p:nvSpPr>
        <p:spPr>
          <a:xfrm>
            <a:off x="1009650" y="3016250"/>
            <a:ext cx="1930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4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700"/>
          </a:p>
        </p:txBody>
      </p:sp>
      <p:sp>
        <p:nvSpPr>
          <p:cNvPr id="370" name="Google Shape;370;p34"/>
          <p:cNvSpPr txBox="1"/>
          <p:nvPr/>
        </p:nvSpPr>
        <p:spPr>
          <a:xfrm>
            <a:off x="1143000" y="3917950"/>
            <a:ext cx="381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71" name="Google Shape;371;p34"/>
          <p:cNvSpPr txBox="1"/>
          <p:nvPr/>
        </p:nvSpPr>
        <p:spPr>
          <a:xfrm>
            <a:off x="1194375" y="1708150"/>
            <a:ext cx="670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와인별 PH/산도특징</a:t>
            </a:r>
            <a:r>
              <a:rPr lang="ko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000"/>
          </a:p>
        </p:txBody>
      </p:sp>
      <p:sp>
        <p:nvSpPr>
          <p:cNvPr id="372" name="Google Shape;372;p34"/>
          <p:cNvSpPr txBox="1"/>
          <p:nvPr/>
        </p:nvSpPr>
        <p:spPr>
          <a:xfrm>
            <a:off x="2749975" y="3937000"/>
            <a:ext cx="1060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sz="700"/>
          </a:p>
        </p:txBody>
      </p:sp>
      <p:sp>
        <p:nvSpPr>
          <p:cNvPr id="373" name="Google Shape;373;p34"/>
          <p:cNvSpPr txBox="1"/>
          <p:nvPr/>
        </p:nvSpPr>
        <p:spPr>
          <a:xfrm>
            <a:off x="2697550" y="4279950"/>
            <a:ext cx="711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화이트 와인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레드 와인  차이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4"/>
          <p:cNvSpPr txBox="1"/>
          <p:nvPr/>
        </p:nvSpPr>
        <p:spPr>
          <a:xfrm>
            <a:off x="67119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0" y="1898650"/>
            <a:ext cx="3917949" cy="2965450"/>
          </a:xfrm>
          <a:prstGeom prst="rect">
            <a:avLst/>
          </a:prstGeom>
          <a:noFill/>
          <a:ln>
            <a:noFill/>
          </a:ln>
          <a:effectLst>
            <a:outerShdw blurRad="43783">
              <a:srgbClr val="000000">
                <a:alpha val="24710"/>
              </a:srgbClr>
            </a:outerShdw>
          </a:effectLst>
        </p:spPr>
      </p:pic>
      <p:pic>
        <p:nvPicPr>
          <p:cNvPr id="380" name="Google Shape;38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200" y="4171950"/>
            <a:ext cx="49530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339999">
            <a:off x="2787650" y="3968750"/>
            <a:ext cx="66040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08600" y="3340100"/>
            <a:ext cx="3524250" cy="660400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0000"/>
              </a:srgbClr>
            </a:outerShdw>
          </a:effectLst>
        </p:spPr>
      </p:pic>
      <p:pic>
        <p:nvPicPr>
          <p:cNvPr id="383" name="Google Shape;383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8750" y="2584450"/>
            <a:ext cx="3594100" cy="660400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0000"/>
              </a:srgbClr>
            </a:outerShdw>
          </a:effectLst>
        </p:spPr>
      </p:pic>
      <p:sp>
        <p:nvSpPr>
          <p:cNvPr id="384" name="Google Shape;384;p35"/>
          <p:cNvSpPr txBox="1"/>
          <p:nvPr/>
        </p:nvSpPr>
        <p:spPr>
          <a:xfrm>
            <a:off x="6096000" y="2692400"/>
            <a:ext cx="264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7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와인의 신맛을 결정</a:t>
            </a:r>
            <a:endParaRPr sz="700"/>
          </a:p>
        </p:txBody>
      </p:sp>
      <p:sp>
        <p:nvSpPr>
          <p:cNvPr id="385" name="Google Shape;385;p35"/>
          <p:cNvSpPr txBox="1"/>
          <p:nvPr/>
        </p:nvSpPr>
        <p:spPr>
          <a:xfrm>
            <a:off x="6083300" y="3441700"/>
            <a:ext cx="264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7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pH는 와인의 산도를 간접적으로 나타냄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87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pH 값이 낮을수록 와인의 산도가 높습니다.</a:t>
            </a:r>
            <a:endParaRPr sz="700"/>
          </a:p>
        </p:txBody>
      </p:sp>
      <p:pic>
        <p:nvPicPr>
          <p:cNvPr id="386" name="Google Shape;386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70450" y="2584450"/>
            <a:ext cx="1104900" cy="660400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pic>
        <p:nvPicPr>
          <p:cNvPr id="387" name="Google Shape;387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389" name="Google Shape;389;p35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390" name="Google Shape;390;p3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5"/>
          <p:cNvSpPr txBox="1"/>
          <p:nvPr/>
        </p:nvSpPr>
        <p:spPr>
          <a:xfrm>
            <a:off x="520700" y="2667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392" name="Google Shape;392;p35"/>
          <p:cNvSpPr txBox="1"/>
          <p:nvPr/>
        </p:nvSpPr>
        <p:spPr>
          <a:xfrm>
            <a:off x="3581400" y="73025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와인의 산도,PH 란?</a:t>
            </a:r>
            <a:endParaRPr sz="700"/>
          </a:p>
        </p:txBody>
      </p:sp>
      <p:pic>
        <p:nvPicPr>
          <p:cNvPr id="393" name="Google Shape;393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394" name="Google Shape;394;p3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sp>
        <p:nvSpPr>
          <p:cNvPr id="395" name="Google Shape;395;p35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396" name="Google Shape;396;p35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397" name="Google Shape;397;p3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398" name="Google Shape;398;p35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399" name="Google Shape;399;p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5700000">
            <a:off x="850900" y="1581150"/>
            <a:ext cx="2241550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5"/>
          <p:cNvSpPr txBox="1"/>
          <p:nvPr/>
        </p:nvSpPr>
        <p:spPr>
          <a:xfrm>
            <a:off x="3695700" y="401320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 sz="700"/>
          </a:p>
        </p:txBody>
      </p:sp>
      <p:sp>
        <p:nvSpPr>
          <p:cNvPr id="401" name="Google Shape;401;p35"/>
          <p:cNvSpPr txBox="1"/>
          <p:nvPr/>
        </p:nvSpPr>
        <p:spPr>
          <a:xfrm>
            <a:off x="3403600" y="3968750"/>
            <a:ext cx="374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700"/>
          </a:p>
        </p:txBody>
      </p:sp>
      <p:sp>
        <p:nvSpPr>
          <p:cNvPr id="402" name="Google Shape;402;p35"/>
          <p:cNvSpPr txBox="1"/>
          <p:nvPr/>
        </p:nvSpPr>
        <p:spPr>
          <a:xfrm>
            <a:off x="3581400" y="206375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58CCFF"/>
                </a:solidFill>
                <a:latin typeface="Arial"/>
                <a:ea typeface="Arial"/>
                <a:cs typeface="Arial"/>
                <a:sym typeface="Arial"/>
              </a:rPr>
              <a:t>Alcohol</a:t>
            </a:r>
            <a:endParaRPr sz="700"/>
          </a:p>
        </p:txBody>
      </p:sp>
      <p:sp>
        <p:nvSpPr>
          <p:cNvPr id="403" name="Google Shape;403;p35"/>
          <p:cNvSpPr txBox="1"/>
          <p:nvPr/>
        </p:nvSpPr>
        <p:spPr>
          <a:xfrm>
            <a:off x="3289300" y="2032000"/>
            <a:ext cx="2793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58CCFF"/>
                </a:solidFill>
                <a:latin typeface="Arial"/>
                <a:ea typeface="Arial"/>
                <a:cs typeface="Arial"/>
                <a:sym typeface="Arial"/>
              </a:rPr>
              <a:t>12%</a:t>
            </a:r>
            <a:endParaRPr sz="700"/>
          </a:p>
        </p:txBody>
      </p:sp>
      <p:pic>
        <p:nvPicPr>
          <p:cNvPr id="404" name="Google Shape;404;p3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289300" y="2209800"/>
            <a:ext cx="57150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2339999">
            <a:off x="2851150" y="2362200"/>
            <a:ext cx="4889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5"/>
          <p:cNvSpPr txBox="1"/>
          <p:nvPr/>
        </p:nvSpPr>
        <p:spPr>
          <a:xfrm>
            <a:off x="3695700" y="252095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82CBC4"/>
                </a:solidFill>
                <a:latin typeface="Arial"/>
                <a:ea typeface="Arial"/>
                <a:cs typeface="Arial"/>
                <a:sym typeface="Arial"/>
              </a:rPr>
              <a:t>glycerol</a:t>
            </a:r>
            <a:endParaRPr sz="700"/>
          </a:p>
        </p:txBody>
      </p:sp>
      <p:sp>
        <p:nvSpPr>
          <p:cNvPr id="407" name="Google Shape;407;p35"/>
          <p:cNvSpPr txBox="1"/>
          <p:nvPr/>
        </p:nvSpPr>
        <p:spPr>
          <a:xfrm>
            <a:off x="3460750" y="2495550"/>
            <a:ext cx="2793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82CBC4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  <a:endParaRPr sz="700"/>
          </a:p>
        </p:txBody>
      </p:sp>
      <p:pic>
        <p:nvPicPr>
          <p:cNvPr id="408" name="Google Shape;408;p3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73450" y="2679700"/>
            <a:ext cx="5016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-2759999">
            <a:off x="2997200" y="2882900"/>
            <a:ext cx="5651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5"/>
          <p:cNvSpPr txBox="1"/>
          <p:nvPr/>
        </p:nvSpPr>
        <p:spPr>
          <a:xfrm>
            <a:off x="3790950" y="284480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9FA9D8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 sz="700"/>
          </a:p>
        </p:txBody>
      </p:sp>
      <p:sp>
        <p:nvSpPr>
          <p:cNvPr id="411" name="Google Shape;411;p35"/>
          <p:cNvSpPr txBox="1"/>
          <p:nvPr/>
        </p:nvSpPr>
        <p:spPr>
          <a:xfrm>
            <a:off x="3479800" y="2813050"/>
            <a:ext cx="3621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9FA9D8"/>
                </a:solidFill>
                <a:latin typeface="Arial"/>
                <a:ea typeface="Arial"/>
                <a:cs typeface="Arial"/>
                <a:sym typeface="Arial"/>
              </a:rPr>
              <a:t>0.5%</a:t>
            </a:r>
            <a:endParaRPr sz="700"/>
          </a:p>
        </p:txBody>
      </p:sp>
      <p:sp>
        <p:nvSpPr>
          <p:cNvPr id="412" name="Google Shape;412;p35"/>
          <p:cNvSpPr txBox="1"/>
          <p:nvPr/>
        </p:nvSpPr>
        <p:spPr>
          <a:xfrm>
            <a:off x="3752850" y="313055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FD8A69"/>
                </a:solidFill>
                <a:latin typeface="Arial"/>
                <a:ea typeface="Arial"/>
                <a:cs typeface="Arial"/>
                <a:sym typeface="Arial"/>
              </a:rPr>
              <a:t>carbohydrate</a:t>
            </a:r>
            <a:endParaRPr sz="700"/>
          </a:p>
        </p:txBody>
      </p:sp>
      <p:sp>
        <p:nvSpPr>
          <p:cNvPr id="413" name="Google Shape;413;p35"/>
          <p:cNvSpPr txBox="1"/>
          <p:nvPr/>
        </p:nvSpPr>
        <p:spPr>
          <a:xfrm>
            <a:off x="3429000" y="3086100"/>
            <a:ext cx="3303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D8A69"/>
                </a:solidFill>
                <a:latin typeface="Arial"/>
                <a:ea typeface="Arial"/>
                <a:cs typeface="Arial"/>
                <a:sym typeface="Arial"/>
              </a:rPr>
              <a:t>0.4%</a:t>
            </a:r>
            <a:endParaRPr sz="700"/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409950" y="3270250"/>
            <a:ext cx="82550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840001">
            <a:off x="3067050" y="3225800"/>
            <a:ext cx="3492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5"/>
          <p:cNvSpPr txBox="1"/>
          <p:nvPr/>
        </p:nvSpPr>
        <p:spPr>
          <a:xfrm>
            <a:off x="3587750" y="344170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3A4CA8"/>
                </a:solidFill>
                <a:latin typeface="Arial"/>
                <a:ea typeface="Arial"/>
                <a:cs typeface="Arial"/>
                <a:sym typeface="Arial"/>
              </a:rPr>
              <a:t>pheolics</a:t>
            </a:r>
            <a:endParaRPr sz="700"/>
          </a:p>
        </p:txBody>
      </p:sp>
      <p:sp>
        <p:nvSpPr>
          <p:cNvPr id="417" name="Google Shape;417;p35"/>
          <p:cNvSpPr txBox="1"/>
          <p:nvPr/>
        </p:nvSpPr>
        <p:spPr>
          <a:xfrm>
            <a:off x="3263900" y="3403600"/>
            <a:ext cx="3303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3A4CA8"/>
                </a:solidFill>
                <a:latin typeface="Arial"/>
                <a:ea typeface="Arial"/>
                <a:cs typeface="Arial"/>
                <a:sym typeface="Arial"/>
              </a:rPr>
              <a:t>0.1%</a:t>
            </a:r>
            <a:endParaRPr sz="700"/>
          </a:p>
        </p:txBody>
      </p:sp>
      <p:pic>
        <p:nvPicPr>
          <p:cNvPr id="418" name="Google Shape;418;p3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206750" y="3587750"/>
            <a:ext cx="6667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3299999">
            <a:off x="2832100" y="3390900"/>
            <a:ext cx="4762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460750" y="2990850"/>
            <a:ext cx="5143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 rot="-1380000">
            <a:off x="3067050" y="3073400"/>
            <a:ext cx="4127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612900" y="2082800"/>
            <a:ext cx="711200" cy="206375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5"/>
          <p:cNvSpPr txBox="1"/>
          <p:nvPr/>
        </p:nvSpPr>
        <p:spPr>
          <a:xfrm>
            <a:off x="711200" y="4438650"/>
            <a:ext cx="3613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와인의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85%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물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, 12%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알코올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, 1%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글리세롤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, 0.5%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산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, 0.4%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탄수화물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, 0.1%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페놀등이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함유되어있다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알코올은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와인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종류에따라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12~15%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정도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함유되어있다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700"/>
          </a:p>
        </p:txBody>
      </p:sp>
      <p:sp>
        <p:nvSpPr>
          <p:cNvPr id="424" name="Google Shape;424;p35"/>
          <p:cNvSpPr txBox="1"/>
          <p:nvPr/>
        </p:nvSpPr>
        <p:spPr>
          <a:xfrm>
            <a:off x="4857750" y="1504950"/>
            <a:ext cx="2057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25" name="Google Shape;425;p35"/>
          <p:cNvSpPr txBox="1"/>
          <p:nvPr/>
        </p:nvSpPr>
        <p:spPr>
          <a:xfrm>
            <a:off x="5232400" y="2818735"/>
            <a:ext cx="381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EADCB7"/>
                </a:solidFill>
              </a:rPr>
              <a:t>산도</a:t>
            </a:r>
            <a:endParaRPr sz="700"/>
          </a:p>
        </p:txBody>
      </p:sp>
      <p:pic>
        <p:nvPicPr>
          <p:cNvPr id="426" name="Google Shape;426;p3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864100" y="3340100"/>
            <a:ext cx="1111250" cy="660400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sp>
        <p:nvSpPr>
          <p:cNvPr id="427" name="Google Shape;427;p35"/>
          <p:cNvSpPr txBox="1"/>
          <p:nvPr/>
        </p:nvSpPr>
        <p:spPr>
          <a:xfrm>
            <a:off x="5048250" y="3727450"/>
            <a:ext cx="7557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28" name="Google Shape;428;p35"/>
          <p:cNvSpPr txBox="1"/>
          <p:nvPr/>
        </p:nvSpPr>
        <p:spPr>
          <a:xfrm>
            <a:off x="5232400" y="3555806"/>
            <a:ext cx="381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EADCB7"/>
                </a:solidFill>
              </a:rPr>
              <a:t>PH</a:t>
            </a:r>
            <a:endParaRPr sz="700"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55025" y="1879000"/>
            <a:ext cx="4452511" cy="29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5"/>
          <p:cNvSpPr txBox="1"/>
          <p:nvPr/>
        </p:nvSpPr>
        <p:spPr>
          <a:xfrm>
            <a:off x="67119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6"/>
          <p:cNvPicPr preferRelativeResize="0"/>
          <p:nvPr/>
        </p:nvPicPr>
        <p:blipFill rotWithShape="1">
          <a:blip r:embed="rId3">
            <a:alphaModFix/>
          </a:blip>
          <a:srcRect b="0" l="882" r="0" t="5078"/>
          <a:stretch/>
        </p:blipFill>
        <p:spPr>
          <a:xfrm>
            <a:off x="2821213" y="1524850"/>
            <a:ext cx="3754224" cy="271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 rotWithShape="1">
          <a:blip r:embed="rId5">
            <a:alphaModFix/>
          </a:blip>
          <a:srcRect b="0" l="0" r="0" t="5240"/>
          <a:stretch/>
        </p:blipFill>
        <p:spPr>
          <a:xfrm>
            <a:off x="1766275" y="952500"/>
            <a:ext cx="5864109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700" y="800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6"/>
          <p:cNvSpPr txBox="1"/>
          <p:nvPr/>
        </p:nvSpPr>
        <p:spPr>
          <a:xfrm>
            <a:off x="3581400" y="308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 평균 과 표준편차(</a:t>
            </a:r>
            <a:endParaRPr sz="700"/>
          </a:p>
        </p:txBody>
      </p:sp>
      <p:pic>
        <p:nvPicPr>
          <p:cNvPr id="440" name="Google Shape;44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7356" y="2386122"/>
            <a:ext cx="713325" cy="23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 rotWithShape="1">
          <a:blip r:embed="rId8">
            <a:alphaModFix amt="92000"/>
          </a:blip>
          <a:srcRect b="0" l="0" r="0" t="0"/>
          <a:stretch/>
        </p:blipFill>
        <p:spPr>
          <a:xfrm>
            <a:off x="8051803" y="2289844"/>
            <a:ext cx="755277" cy="23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6"/>
          <p:cNvPicPr preferRelativeResize="0"/>
          <p:nvPr/>
        </p:nvPicPr>
        <p:blipFill rotWithShape="1">
          <a:blip r:embed="rId7">
            <a:alphaModFix amt="11000"/>
          </a:blip>
          <a:srcRect b="0" l="0" r="0" t="0"/>
          <a:stretch/>
        </p:blipFill>
        <p:spPr>
          <a:xfrm>
            <a:off x="5481000" y="3303648"/>
            <a:ext cx="461648" cy="154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6"/>
          <p:cNvPicPr preferRelativeResize="0"/>
          <p:nvPr/>
        </p:nvPicPr>
        <p:blipFill rotWithShape="1">
          <a:blip r:embed="rId9">
            <a:alphaModFix amt="24000"/>
          </a:blip>
          <a:srcRect b="0" l="0" r="0" t="0"/>
          <a:stretch/>
        </p:blipFill>
        <p:spPr>
          <a:xfrm>
            <a:off x="6356676" y="3314678"/>
            <a:ext cx="488799" cy="154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6"/>
          <p:cNvPicPr preferRelativeResize="0"/>
          <p:nvPr/>
        </p:nvPicPr>
        <p:blipFill rotWithShape="1">
          <a:blip r:embed="rId10">
            <a:alphaModFix amt="45000"/>
          </a:blip>
          <a:srcRect b="0" l="0" r="0" t="0"/>
          <a:stretch/>
        </p:blipFill>
        <p:spPr>
          <a:xfrm>
            <a:off x="3523626" y="2386159"/>
            <a:ext cx="755275" cy="239169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6"/>
          <p:cNvSpPr txBox="1"/>
          <p:nvPr/>
        </p:nvSpPr>
        <p:spPr>
          <a:xfrm>
            <a:off x="179725" y="1696625"/>
            <a:ext cx="264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7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800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/>
        </p:nvSpPr>
        <p:spPr>
          <a:xfrm>
            <a:off x="3581400" y="308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검증</a:t>
            </a:r>
            <a:endParaRPr sz="700"/>
          </a:p>
        </p:txBody>
      </p:sp>
      <p:pic>
        <p:nvPicPr>
          <p:cNvPr id="453" name="Google Shape;453;p37"/>
          <p:cNvPicPr preferRelativeResize="0"/>
          <p:nvPr/>
        </p:nvPicPr>
        <p:blipFill rotWithShape="1">
          <a:blip r:embed="rId5">
            <a:alphaModFix amt="92000"/>
          </a:blip>
          <a:srcRect b="0" l="0" r="0" t="0"/>
          <a:stretch/>
        </p:blipFill>
        <p:spPr>
          <a:xfrm>
            <a:off x="8051803" y="2289844"/>
            <a:ext cx="755277" cy="23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7"/>
          <p:cNvPicPr preferRelativeResize="0"/>
          <p:nvPr/>
        </p:nvPicPr>
        <p:blipFill rotWithShape="1">
          <a:blip r:embed="rId6">
            <a:alphaModFix amt="11000"/>
          </a:blip>
          <a:srcRect b="0" l="0" r="0" t="0"/>
          <a:stretch/>
        </p:blipFill>
        <p:spPr>
          <a:xfrm>
            <a:off x="5481000" y="3303648"/>
            <a:ext cx="461648" cy="154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/>
          <p:cNvPicPr preferRelativeResize="0"/>
          <p:nvPr/>
        </p:nvPicPr>
        <p:blipFill rotWithShape="1">
          <a:blip r:embed="rId7">
            <a:alphaModFix amt="24000"/>
          </a:blip>
          <a:srcRect b="0" l="0" r="0" t="0"/>
          <a:stretch/>
        </p:blipFill>
        <p:spPr>
          <a:xfrm>
            <a:off x="6356676" y="3314678"/>
            <a:ext cx="488799" cy="154789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7"/>
          <p:cNvSpPr txBox="1"/>
          <p:nvPr/>
        </p:nvSpPr>
        <p:spPr>
          <a:xfrm>
            <a:off x="179725" y="1696625"/>
            <a:ext cx="2641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87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Calibri"/>
                <a:ea typeface="Calibri"/>
                <a:cs typeface="Calibri"/>
                <a:sym typeface="Calibri"/>
              </a:rPr>
              <a:t>PH  </a:t>
            </a:r>
            <a:endParaRPr sz="700"/>
          </a:p>
        </p:txBody>
      </p:sp>
      <p:pic>
        <p:nvPicPr>
          <p:cNvPr id="457" name="Google Shape;45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9925" y="2984779"/>
            <a:ext cx="4062699" cy="21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0725" y="1462617"/>
            <a:ext cx="3034153" cy="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7"/>
          <p:cNvSpPr txBox="1"/>
          <p:nvPr/>
        </p:nvSpPr>
        <p:spPr>
          <a:xfrm>
            <a:off x="110725" y="2173000"/>
            <a:ext cx="4461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검정통계량 : 3.60, 유의확률 : 0.057</a:t>
            </a:r>
            <a:endParaRPr sz="700"/>
          </a:p>
        </p:txBody>
      </p:sp>
      <p:pic>
        <p:nvPicPr>
          <p:cNvPr id="460" name="Google Shape;460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19" y="2034225"/>
            <a:ext cx="4168175" cy="13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3553" y="2466062"/>
            <a:ext cx="2988499" cy="3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0725" y="2908200"/>
            <a:ext cx="4698001" cy="8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4975" y="3740925"/>
            <a:ext cx="42576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9721" y="4065800"/>
            <a:ext cx="4771601" cy="1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7"/>
          <p:cNvSpPr txBox="1"/>
          <p:nvPr/>
        </p:nvSpPr>
        <p:spPr>
          <a:xfrm>
            <a:off x="923375" y="1389313"/>
            <a:ext cx="431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분산이 같은지 다른지 확인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79725" y="4314575"/>
            <a:ext cx="5012321" cy="3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7"/>
          <p:cNvSpPr txBox="1"/>
          <p:nvPr/>
        </p:nvSpPr>
        <p:spPr>
          <a:xfrm>
            <a:off x="185125" y="4743275"/>
            <a:ext cx="431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화이트 와인은 레드보다 PH 가 낮아서 산도가 높음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7"/>
          <p:cNvSpPr txBox="1"/>
          <p:nvPr/>
        </p:nvSpPr>
        <p:spPr>
          <a:xfrm>
            <a:off x="4240075" y="738700"/>
            <a:ext cx="431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7"/>
          <p:cNvSpPr txBox="1"/>
          <p:nvPr/>
        </p:nvSpPr>
        <p:spPr>
          <a:xfrm>
            <a:off x="3733800" y="4612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800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8"/>
          <p:cNvSpPr txBox="1"/>
          <p:nvPr/>
        </p:nvSpPr>
        <p:spPr>
          <a:xfrm>
            <a:off x="3581400" y="308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sz="700"/>
          </a:p>
        </p:txBody>
      </p:sp>
      <p:pic>
        <p:nvPicPr>
          <p:cNvPr id="477" name="Google Shape;477;p38"/>
          <p:cNvPicPr preferRelativeResize="0"/>
          <p:nvPr/>
        </p:nvPicPr>
        <p:blipFill rotWithShape="1">
          <a:blip r:embed="rId5">
            <a:alphaModFix amt="92000"/>
          </a:blip>
          <a:srcRect b="0" l="0" r="0" t="0"/>
          <a:stretch/>
        </p:blipFill>
        <p:spPr>
          <a:xfrm>
            <a:off x="8051803" y="2289844"/>
            <a:ext cx="755277" cy="23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8"/>
          <p:cNvPicPr preferRelativeResize="0"/>
          <p:nvPr/>
        </p:nvPicPr>
        <p:blipFill rotWithShape="1">
          <a:blip r:embed="rId6">
            <a:alphaModFix amt="11000"/>
          </a:blip>
          <a:srcRect b="0" l="0" r="0" t="0"/>
          <a:stretch/>
        </p:blipFill>
        <p:spPr>
          <a:xfrm>
            <a:off x="7779475" y="3404498"/>
            <a:ext cx="461648" cy="154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8"/>
          <p:cNvPicPr preferRelativeResize="0"/>
          <p:nvPr/>
        </p:nvPicPr>
        <p:blipFill rotWithShape="1">
          <a:blip r:embed="rId7">
            <a:alphaModFix amt="24000"/>
          </a:blip>
          <a:srcRect b="0" l="0" r="0" t="0"/>
          <a:stretch/>
        </p:blipFill>
        <p:spPr>
          <a:xfrm>
            <a:off x="8318276" y="3404503"/>
            <a:ext cx="488799" cy="154789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8"/>
          <p:cNvSpPr txBox="1"/>
          <p:nvPr/>
        </p:nvSpPr>
        <p:spPr>
          <a:xfrm>
            <a:off x="998250" y="1584725"/>
            <a:ext cx="69927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 와 산도는 반비례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신선하고 상쾌한 와인은 화이트 와인을 추천하고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무게감 있고 맛이 풍부한걸 좋아하면 레드와인 추천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953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39"/>
          <p:cNvPicPr preferRelativeResize="0"/>
          <p:nvPr/>
        </p:nvPicPr>
        <p:blipFill rotWithShape="1">
          <a:blip r:embed="rId3">
            <a:alphaModFix amt="54000"/>
          </a:blip>
          <a:srcRect b="0" l="0" r="0" t="0"/>
          <a:stretch/>
        </p:blipFill>
        <p:spPr>
          <a:xfrm>
            <a:off x="3054350" y="0"/>
            <a:ext cx="7810500" cy="52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9"/>
          <p:cNvSpPr txBox="1"/>
          <p:nvPr/>
        </p:nvSpPr>
        <p:spPr>
          <a:xfrm>
            <a:off x="222250" y="2533650"/>
            <a:ext cx="12699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7700">
                <a:solidFill>
                  <a:srgbClr val="FFFFFF"/>
                </a:solidFill>
              </a:rPr>
              <a:t>3</a:t>
            </a:r>
            <a:endParaRPr sz="700"/>
          </a:p>
        </p:txBody>
      </p:sp>
      <p:sp>
        <p:nvSpPr>
          <p:cNvPr id="487" name="Google Shape;487;p39"/>
          <p:cNvSpPr txBox="1"/>
          <p:nvPr/>
        </p:nvSpPr>
        <p:spPr>
          <a:xfrm>
            <a:off x="1549400" y="3937000"/>
            <a:ext cx="1060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레드와인</a:t>
            </a:r>
            <a:endParaRPr sz="700"/>
          </a:p>
        </p:txBody>
      </p:sp>
      <p:sp>
        <p:nvSpPr>
          <p:cNvPr id="488" name="Google Shape;488;p39"/>
          <p:cNvSpPr txBox="1"/>
          <p:nvPr/>
        </p:nvSpPr>
        <p:spPr>
          <a:xfrm>
            <a:off x="3086100" y="3937000"/>
            <a:ext cx="14289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화이트 와인</a:t>
            </a:r>
            <a:endParaRPr sz="700"/>
          </a:p>
        </p:txBody>
      </p:sp>
      <p:sp>
        <p:nvSpPr>
          <p:cNvPr id="489" name="Google Shape;489;p39"/>
          <p:cNvSpPr txBox="1"/>
          <p:nvPr/>
        </p:nvSpPr>
        <p:spPr>
          <a:xfrm>
            <a:off x="1549400" y="4197350"/>
            <a:ext cx="1428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잔여설탕과 알코올이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무게감에 주는 영향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9"/>
          <p:cNvSpPr txBox="1"/>
          <p:nvPr/>
        </p:nvSpPr>
        <p:spPr>
          <a:xfrm>
            <a:off x="2692400" y="3917950"/>
            <a:ext cx="381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700"/>
          </a:p>
        </p:txBody>
      </p:sp>
      <p:pic>
        <p:nvPicPr>
          <p:cNvPr id="491" name="Google Shape;49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50" y="419100"/>
            <a:ext cx="8489951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9"/>
          <p:cNvSpPr txBox="1"/>
          <p:nvPr/>
        </p:nvSpPr>
        <p:spPr>
          <a:xfrm>
            <a:off x="3492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 BREWERY</a:t>
            </a:r>
            <a:endParaRPr sz="700"/>
          </a:p>
        </p:txBody>
      </p:sp>
      <p:sp>
        <p:nvSpPr>
          <p:cNvPr id="493" name="Google Shape;493;p39"/>
          <p:cNvSpPr txBox="1"/>
          <p:nvPr/>
        </p:nvSpPr>
        <p:spPr>
          <a:xfrm>
            <a:off x="1009650" y="3016250"/>
            <a:ext cx="1930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4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700"/>
          </a:p>
        </p:txBody>
      </p:sp>
      <p:sp>
        <p:nvSpPr>
          <p:cNvPr id="494" name="Google Shape;494;p39"/>
          <p:cNvSpPr txBox="1"/>
          <p:nvPr/>
        </p:nvSpPr>
        <p:spPr>
          <a:xfrm>
            <a:off x="1143000" y="3917950"/>
            <a:ext cx="3810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495" name="Google Shape;495;p39"/>
          <p:cNvSpPr txBox="1"/>
          <p:nvPr/>
        </p:nvSpPr>
        <p:spPr>
          <a:xfrm>
            <a:off x="2978300" y="4197350"/>
            <a:ext cx="14289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잔여설탕과 알코올이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무게감에 주는 영향</a:t>
            </a:r>
            <a:endParaRPr sz="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9"/>
          <p:cNvSpPr txBox="1"/>
          <p:nvPr/>
        </p:nvSpPr>
        <p:spPr>
          <a:xfrm>
            <a:off x="67119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0"/>
          <p:cNvPicPr preferRelativeResize="0"/>
          <p:nvPr/>
        </p:nvPicPr>
        <p:blipFill rotWithShape="1">
          <a:blip r:embed="rId3">
            <a:alphaModFix amt="81000"/>
          </a:blip>
          <a:srcRect b="0" l="0" r="0" t="0"/>
          <a:stretch/>
        </p:blipFill>
        <p:spPr>
          <a:xfrm>
            <a:off x="114300" y="-1022350"/>
            <a:ext cx="9194799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0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1179600" y="1083175"/>
            <a:ext cx="7266125" cy="33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0"/>
          <p:cNvSpPr txBox="1"/>
          <p:nvPr/>
        </p:nvSpPr>
        <p:spPr>
          <a:xfrm>
            <a:off x="3581400" y="7002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바디감이란?</a:t>
            </a:r>
            <a:endParaRPr sz="1500"/>
          </a:p>
        </p:txBody>
      </p:sp>
      <p:pic>
        <p:nvPicPr>
          <p:cNvPr id="505" name="Google Shape;505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506" name="Google Shape;50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507" name="Google Shape;50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82550" y="128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pic>
        <p:nvPicPr>
          <p:cNvPr id="508" name="Google Shape;50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0800" y="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509" name="Google Shape;509;p40"/>
          <p:cNvSpPr txBox="1"/>
          <p:nvPr/>
        </p:nvSpPr>
        <p:spPr>
          <a:xfrm rot="5400000">
            <a:off x="-438150" y="188595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510" name="Google Shape;510;p40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511" name="Google Shape;511;p40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sp>
        <p:nvSpPr>
          <p:cNvPr id="512" name="Google Shape;512;p40"/>
          <p:cNvSpPr txBox="1"/>
          <p:nvPr/>
        </p:nvSpPr>
        <p:spPr>
          <a:xfrm rot="5400000">
            <a:off x="-425550" y="57150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01</a:t>
            </a:r>
            <a:endParaRPr sz="700"/>
          </a:p>
        </p:txBody>
      </p:sp>
      <p:pic>
        <p:nvPicPr>
          <p:cNvPr id="513" name="Google Shape;513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4775" y="1673300"/>
            <a:ext cx="698331" cy="313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26651" y="2853238"/>
            <a:ext cx="602009" cy="17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0"/>
          <p:cNvSpPr txBox="1"/>
          <p:nvPr/>
        </p:nvSpPr>
        <p:spPr>
          <a:xfrm>
            <a:off x="1728650" y="1409700"/>
            <a:ext cx="5712600" cy="22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11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와인을 입안에 머금었을 때 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11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느껴지는 </a:t>
            </a:r>
            <a:r>
              <a:rPr b="1" lang="ko" sz="2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묵직함</a:t>
            </a:r>
            <a:endParaRPr b="1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450" y="1898650"/>
            <a:ext cx="3917949" cy="2965450"/>
          </a:xfrm>
          <a:prstGeom prst="rect">
            <a:avLst/>
          </a:prstGeom>
          <a:noFill/>
          <a:ln>
            <a:noFill/>
          </a:ln>
          <a:effectLst>
            <a:outerShdw blurRad="43783">
              <a:srgbClr val="000000">
                <a:alpha val="24710"/>
              </a:srgbClr>
            </a:outerShdw>
          </a:effectLst>
        </p:spPr>
      </p:pic>
      <p:pic>
        <p:nvPicPr>
          <p:cNvPr id="521" name="Google Shape;52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8200" y="4171950"/>
            <a:ext cx="49530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339999">
            <a:off x="2787650" y="3968750"/>
            <a:ext cx="66040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13496" y="1946225"/>
            <a:ext cx="1304291" cy="779576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pic>
        <p:nvPicPr>
          <p:cNvPr id="524" name="Google Shape;524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526" name="Google Shape;526;p41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527" name="Google Shape;527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529" name="Google Shape;529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sp>
        <p:nvSpPr>
          <p:cNvPr id="530" name="Google Shape;530;p41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531" name="Google Shape;531;p41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532" name="Google Shape;532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533" name="Google Shape;533;p41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534" name="Google Shape;534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5700000">
            <a:off x="850900" y="1581150"/>
            <a:ext cx="2241550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1"/>
          <p:cNvSpPr txBox="1"/>
          <p:nvPr/>
        </p:nvSpPr>
        <p:spPr>
          <a:xfrm>
            <a:off x="3695700" y="401320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</a:rPr>
              <a:t>water</a:t>
            </a:r>
            <a:endParaRPr sz="700"/>
          </a:p>
        </p:txBody>
      </p:sp>
      <p:sp>
        <p:nvSpPr>
          <p:cNvPr id="536" name="Google Shape;536;p41"/>
          <p:cNvSpPr txBox="1"/>
          <p:nvPr/>
        </p:nvSpPr>
        <p:spPr>
          <a:xfrm>
            <a:off x="3403600" y="3968750"/>
            <a:ext cx="374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 sz="700"/>
          </a:p>
        </p:txBody>
      </p:sp>
      <p:sp>
        <p:nvSpPr>
          <p:cNvPr id="537" name="Google Shape;537;p41"/>
          <p:cNvSpPr txBox="1"/>
          <p:nvPr/>
        </p:nvSpPr>
        <p:spPr>
          <a:xfrm>
            <a:off x="3581400" y="206375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58CCFF"/>
                </a:solidFill>
                <a:latin typeface="Arial"/>
                <a:ea typeface="Arial"/>
                <a:cs typeface="Arial"/>
                <a:sym typeface="Arial"/>
              </a:rPr>
              <a:t>Alcohol</a:t>
            </a:r>
            <a:endParaRPr sz="700"/>
          </a:p>
        </p:txBody>
      </p:sp>
      <p:sp>
        <p:nvSpPr>
          <p:cNvPr id="538" name="Google Shape;538;p41"/>
          <p:cNvSpPr txBox="1"/>
          <p:nvPr/>
        </p:nvSpPr>
        <p:spPr>
          <a:xfrm>
            <a:off x="3289300" y="2032000"/>
            <a:ext cx="2793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58CCFF"/>
                </a:solidFill>
                <a:latin typeface="Arial"/>
                <a:ea typeface="Arial"/>
                <a:cs typeface="Arial"/>
                <a:sym typeface="Arial"/>
              </a:rPr>
              <a:t>12%</a:t>
            </a:r>
            <a:endParaRPr sz="700"/>
          </a:p>
        </p:txBody>
      </p:sp>
      <p:pic>
        <p:nvPicPr>
          <p:cNvPr id="539" name="Google Shape;539;p4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89300" y="2209800"/>
            <a:ext cx="57150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 rot="-2339999">
            <a:off x="2851150" y="2362200"/>
            <a:ext cx="4889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1"/>
          <p:cNvSpPr txBox="1"/>
          <p:nvPr/>
        </p:nvSpPr>
        <p:spPr>
          <a:xfrm>
            <a:off x="3695700" y="252095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82CBC4"/>
                </a:solidFill>
                <a:latin typeface="Arial"/>
                <a:ea typeface="Arial"/>
                <a:cs typeface="Arial"/>
                <a:sym typeface="Arial"/>
              </a:rPr>
              <a:t>glycerol</a:t>
            </a:r>
            <a:endParaRPr sz="700"/>
          </a:p>
        </p:txBody>
      </p:sp>
      <p:sp>
        <p:nvSpPr>
          <p:cNvPr id="542" name="Google Shape;542;p41"/>
          <p:cNvSpPr txBox="1"/>
          <p:nvPr/>
        </p:nvSpPr>
        <p:spPr>
          <a:xfrm>
            <a:off x="3460750" y="2495550"/>
            <a:ext cx="2793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82CBC4"/>
                </a:solidFill>
                <a:latin typeface="Arial"/>
                <a:ea typeface="Arial"/>
                <a:cs typeface="Arial"/>
                <a:sym typeface="Arial"/>
              </a:rPr>
              <a:t>1%</a:t>
            </a:r>
            <a:endParaRPr sz="700"/>
          </a:p>
        </p:txBody>
      </p:sp>
      <p:pic>
        <p:nvPicPr>
          <p:cNvPr id="543" name="Google Shape;543;p4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73450" y="2679700"/>
            <a:ext cx="5016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 rot="-2759999">
            <a:off x="2997200" y="2882900"/>
            <a:ext cx="5651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1"/>
          <p:cNvSpPr txBox="1"/>
          <p:nvPr/>
        </p:nvSpPr>
        <p:spPr>
          <a:xfrm>
            <a:off x="3790950" y="284480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9FA9D8"/>
                </a:solidFill>
                <a:latin typeface="Arial"/>
                <a:ea typeface="Arial"/>
                <a:cs typeface="Arial"/>
                <a:sym typeface="Arial"/>
              </a:rPr>
              <a:t>acid</a:t>
            </a:r>
            <a:endParaRPr sz="700"/>
          </a:p>
        </p:txBody>
      </p:sp>
      <p:sp>
        <p:nvSpPr>
          <p:cNvPr id="546" name="Google Shape;546;p41"/>
          <p:cNvSpPr txBox="1"/>
          <p:nvPr/>
        </p:nvSpPr>
        <p:spPr>
          <a:xfrm>
            <a:off x="3479800" y="2813050"/>
            <a:ext cx="3621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9FA9D8"/>
                </a:solidFill>
                <a:latin typeface="Arial"/>
                <a:ea typeface="Arial"/>
                <a:cs typeface="Arial"/>
                <a:sym typeface="Arial"/>
              </a:rPr>
              <a:t>0.5%</a:t>
            </a:r>
            <a:endParaRPr sz="700"/>
          </a:p>
        </p:txBody>
      </p:sp>
      <p:sp>
        <p:nvSpPr>
          <p:cNvPr id="547" name="Google Shape;547;p41"/>
          <p:cNvSpPr txBox="1"/>
          <p:nvPr/>
        </p:nvSpPr>
        <p:spPr>
          <a:xfrm>
            <a:off x="3752850" y="313055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FD8A69"/>
                </a:solidFill>
                <a:latin typeface="Arial"/>
                <a:ea typeface="Arial"/>
                <a:cs typeface="Arial"/>
                <a:sym typeface="Arial"/>
              </a:rPr>
              <a:t>carbohydrate</a:t>
            </a:r>
            <a:endParaRPr sz="700"/>
          </a:p>
        </p:txBody>
      </p:sp>
      <p:sp>
        <p:nvSpPr>
          <p:cNvPr id="548" name="Google Shape;548;p41"/>
          <p:cNvSpPr txBox="1"/>
          <p:nvPr/>
        </p:nvSpPr>
        <p:spPr>
          <a:xfrm>
            <a:off x="3429000" y="3086100"/>
            <a:ext cx="3303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D8A69"/>
                </a:solidFill>
                <a:latin typeface="Arial"/>
                <a:ea typeface="Arial"/>
                <a:cs typeface="Arial"/>
                <a:sym typeface="Arial"/>
              </a:rPr>
              <a:t>0.4%</a:t>
            </a:r>
            <a:endParaRPr sz="700"/>
          </a:p>
        </p:txBody>
      </p:sp>
      <p:pic>
        <p:nvPicPr>
          <p:cNvPr id="549" name="Google Shape;549;p4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409950" y="3270250"/>
            <a:ext cx="82550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 rot="840001">
            <a:off x="3067050" y="3225800"/>
            <a:ext cx="3492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1"/>
          <p:cNvSpPr txBox="1"/>
          <p:nvPr/>
        </p:nvSpPr>
        <p:spPr>
          <a:xfrm>
            <a:off x="3587750" y="3441700"/>
            <a:ext cx="558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00" u="none" cap="none" strike="noStrike">
                <a:solidFill>
                  <a:srgbClr val="3A4CA8"/>
                </a:solidFill>
                <a:latin typeface="Arial"/>
                <a:ea typeface="Arial"/>
                <a:cs typeface="Arial"/>
                <a:sym typeface="Arial"/>
              </a:rPr>
              <a:t>pheolics</a:t>
            </a:r>
            <a:endParaRPr sz="700"/>
          </a:p>
        </p:txBody>
      </p:sp>
      <p:sp>
        <p:nvSpPr>
          <p:cNvPr id="552" name="Google Shape;552;p41"/>
          <p:cNvSpPr txBox="1"/>
          <p:nvPr/>
        </p:nvSpPr>
        <p:spPr>
          <a:xfrm>
            <a:off x="3263900" y="3403600"/>
            <a:ext cx="3303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3A4CA8"/>
                </a:solidFill>
                <a:latin typeface="Arial"/>
                <a:ea typeface="Arial"/>
                <a:cs typeface="Arial"/>
                <a:sym typeface="Arial"/>
              </a:rPr>
              <a:t>0.1%</a:t>
            </a:r>
            <a:endParaRPr sz="700"/>
          </a:p>
        </p:txBody>
      </p:sp>
      <p:pic>
        <p:nvPicPr>
          <p:cNvPr id="553" name="Google Shape;553;p4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206750" y="3587750"/>
            <a:ext cx="6667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 rot="3299999">
            <a:off x="2832100" y="3390900"/>
            <a:ext cx="4762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460750" y="2990850"/>
            <a:ext cx="514350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 rot="-1380000">
            <a:off x="3067050" y="3073400"/>
            <a:ext cx="4127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1"/>
          <p:cNvSpPr txBox="1"/>
          <p:nvPr/>
        </p:nvSpPr>
        <p:spPr>
          <a:xfrm>
            <a:off x="520700" y="1504950"/>
            <a:ext cx="2057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와인의</a:t>
            </a:r>
            <a:r>
              <a:rPr b="0" i="0" lang="ko" sz="11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1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주</a:t>
            </a:r>
            <a:r>
              <a:rPr b="0" i="0" lang="ko" sz="11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1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성분</a:t>
            </a:r>
            <a:r>
              <a:rPr b="0" i="0" lang="ko" sz="11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700"/>
          </a:p>
        </p:txBody>
      </p:sp>
      <p:pic>
        <p:nvPicPr>
          <p:cNvPr id="558" name="Google Shape;558;p4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612900" y="2082800"/>
            <a:ext cx="711200" cy="206375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1"/>
          <p:cNvSpPr txBox="1"/>
          <p:nvPr/>
        </p:nvSpPr>
        <p:spPr>
          <a:xfrm>
            <a:off x="711200" y="4438650"/>
            <a:ext cx="3613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와인의</a:t>
            </a:r>
            <a:r>
              <a:rPr b="1" i="0" lang="ko" sz="900" u="none" cap="none" strike="noStrike">
                <a:solidFill>
                  <a:srgbClr val="313953"/>
                </a:solidFill>
              </a:rPr>
              <a:t> 85%</a:t>
            </a:r>
            <a:r>
              <a:rPr b="1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는</a:t>
            </a:r>
            <a:r>
              <a:rPr b="1" i="0" lang="ko" sz="900" u="none" cap="none" strike="noStrike">
                <a:solidFill>
                  <a:srgbClr val="313953"/>
                </a:solidFill>
              </a:rPr>
              <a:t> </a:t>
            </a:r>
            <a:r>
              <a:rPr b="1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물</a:t>
            </a:r>
            <a:r>
              <a:rPr b="1" i="0" lang="ko" sz="900" u="none" cap="none" strike="noStrike">
                <a:solidFill>
                  <a:srgbClr val="313953"/>
                </a:solidFill>
              </a:rPr>
              <a:t>, 12% </a:t>
            </a:r>
            <a:r>
              <a:rPr b="1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알코올</a:t>
            </a:r>
            <a:r>
              <a:rPr b="1" i="0" lang="ko" sz="900" u="none" cap="none" strike="noStrike">
                <a:solidFill>
                  <a:srgbClr val="313953"/>
                </a:solidFill>
              </a:rPr>
              <a:t>,</a:t>
            </a:r>
            <a:r>
              <a:rPr i="0" lang="ko" sz="900" u="none" cap="none" strike="noStrike">
                <a:solidFill>
                  <a:srgbClr val="313953"/>
                </a:solidFill>
              </a:rPr>
              <a:t> 1% </a:t>
            </a:r>
            <a:r>
              <a:rPr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글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리세롤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, 0.5%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산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, 0.4%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탄수화물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, 0.1%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페놀등이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함유되어있다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알코올은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와인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종류에따라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12~15%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정도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9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함유되어있다</a:t>
            </a:r>
            <a:r>
              <a:rPr b="0" i="0" lang="ko" sz="9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700"/>
          </a:p>
        </p:txBody>
      </p:sp>
      <p:sp>
        <p:nvSpPr>
          <p:cNvPr id="560" name="Google Shape;560;p41"/>
          <p:cNvSpPr txBox="1"/>
          <p:nvPr/>
        </p:nvSpPr>
        <p:spPr>
          <a:xfrm>
            <a:off x="5076534" y="2241163"/>
            <a:ext cx="1185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알코올</a:t>
            </a:r>
            <a:endParaRPr sz="1800"/>
          </a:p>
        </p:txBody>
      </p:sp>
      <p:pic>
        <p:nvPicPr>
          <p:cNvPr id="561" name="Google Shape;561;p4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009738" y="4013204"/>
            <a:ext cx="1311788" cy="779576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sp>
        <p:nvSpPr>
          <p:cNvPr id="562" name="Google Shape;562;p41"/>
          <p:cNvSpPr txBox="1"/>
          <p:nvPr/>
        </p:nvSpPr>
        <p:spPr>
          <a:xfrm>
            <a:off x="5219532" y="4305630"/>
            <a:ext cx="8922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설탕</a:t>
            </a:r>
            <a:endParaRPr sz="1800"/>
          </a:p>
        </p:txBody>
      </p:sp>
      <p:pic>
        <p:nvPicPr>
          <p:cNvPr id="563" name="Google Shape;563;p4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404100" y="2933325"/>
            <a:ext cx="1311775" cy="779575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sp>
        <p:nvSpPr>
          <p:cNvPr id="564" name="Google Shape;564;p41"/>
          <p:cNvSpPr txBox="1"/>
          <p:nvPr/>
        </p:nvSpPr>
        <p:spPr>
          <a:xfrm>
            <a:off x="7774238" y="3118972"/>
            <a:ext cx="571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밀도</a:t>
            </a:r>
            <a:endParaRPr sz="1800"/>
          </a:p>
        </p:txBody>
      </p:sp>
      <p:cxnSp>
        <p:nvCxnSpPr>
          <p:cNvPr id="565" name="Google Shape;565;p41"/>
          <p:cNvCxnSpPr>
            <a:stCxn id="523" idx="3"/>
            <a:endCxn id="563" idx="1"/>
          </p:cNvCxnSpPr>
          <p:nvPr/>
        </p:nvCxnSpPr>
        <p:spPr>
          <a:xfrm>
            <a:off x="6317787" y="2336013"/>
            <a:ext cx="1086300" cy="98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41"/>
          <p:cNvCxnSpPr>
            <a:stCxn id="561" idx="3"/>
            <a:endCxn id="563" idx="1"/>
          </p:cNvCxnSpPr>
          <p:nvPr/>
        </p:nvCxnSpPr>
        <p:spPr>
          <a:xfrm flipH="1" rot="10800000">
            <a:off x="6321525" y="3322992"/>
            <a:ext cx="1082700" cy="1080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41"/>
          <p:cNvSpPr txBox="1"/>
          <p:nvPr/>
        </p:nvSpPr>
        <p:spPr>
          <a:xfrm>
            <a:off x="4640775" y="1538288"/>
            <a:ext cx="2057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가설 설정</a:t>
            </a:r>
            <a:endParaRPr sz="700"/>
          </a:p>
        </p:txBody>
      </p:sp>
      <p:sp>
        <p:nvSpPr>
          <p:cNvPr id="568" name="Google Shape;568;p41"/>
          <p:cNvSpPr txBox="1"/>
          <p:nvPr/>
        </p:nvSpPr>
        <p:spPr>
          <a:xfrm>
            <a:off x="1865975" y="730250"/>
            <a:ext cx="5710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가설3. </a:t>
            </a:r>
            <a:r>
              <a:rPr lang="ko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바디감</a:t>
            </a: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은 </a:t>
            </a:r>
            <a:r>
              <a:rPr lang="ko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잔여설탕</a:t>
            </a: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이랑 </a:t>
            </a:r>
            <a:r>
              <a:rPr lang="ko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알코올</a:t>
            </a: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에 영향을 받는다.</a:t>
            </a:r>
            <a:endParaRPr sz="700"/>
          </a:p>
        </p:txBody>
      </p:sp>
      <p:sp>
        <p:nvSpPr>
          <p:cNvPr id="569" name="Google Shape;569;p41"/>
          <p:cNvSpPr/>
          <p:nvPr/>
        </p:nvSpPr>
        <p:spPr>
          <a:xfrm>
            <a:off x="7264600" y="1891862"/>
            <a:ext cx="1311900" cy="662400"/>
          </a:xfrm>
          <a:prstGeom prst="wedgeRoundRectCallout">
            <a:avLst>
              <a:gd fmla="val -17136" name="adj1"/>
              <a:gd fmla="val 83651" name="adj2"/>
              <a:gd fmla="val 0" name="adj3"/>
            </a:avLst>
          </a:prstGeom>
          <a:solidFill>
            <a:srgbClr val="FF990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1"/>
          <p:cNvSpPr txBox="1"/>
          <p:nvPr/>
        </p:nvSpPr>
        <p:spPr>
          <a:xfrm>
            <a:off x="7414899" y="2018900"/>
            <a:ext cx="1011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바디감</a:t>
            </a:r>
            <a:endParaRPr b="1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2"/>
          <p:cNvPicPr preferRelativeResize="0"/>
          <p:nvPr/>
        </p:nvPicPr>
        <p:blipFill rotWithShape="1">
          <a:blip r:embed="rId3">
            <a:alphaModFix/>
          </a:blip>
          <a:srcRect b="3349" l="0" r="0" t="3349"/>
          <a:stretch/>
        </p:blipFill>
        <p:spPr>
          <a:xfrm>
            <a:off x="537063" y="1750250"/>
            <a:ext cx="4088413" cy="3244950"/>
          </a:xfrm>
          <a:prstGeom prst="rect">
            <a:avLst/>
          </a:prstGeom>
          <a:noFill/>
          <a:ln>
            <a:noFill/>
          </a:ln>
          <a:effectLst>
            <a:outerShdw blurRad="43783">
              <a:srgbClr val="000000">
                <a:alpha val="24710"/>
              </a:srgbClr>
            </a:outerShdw>
          </a:effectLst>
        </p:spPr>
      </p:pic>
      <p:pic>
        <p:nvPicPr>
          <p:cNvPr id="576" name="Google Shape;57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578" name="Google Shape;578;p42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579" name="Google Shape;579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581" name="Google Shape;58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sp>
        <p:nvSpPr>
          <p:cNvPr id="582" name="Google Shape;582;p42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583" name="Google Shape;583;p42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584" name="Google Shape;584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585" name="Google Shape;585;p42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586" name="Google Shape;586;p42"/>
          <p:cNvSpPr txBox="1"/>
          <p:nvPr/>
        </p:nvSpPr>
        <p:spPr>
          <a:xfrm>
            <a:off x="520700" y="1504950"/>
            <a:ext cx="2057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와인의</a:t>
            </a:r>
            <a:r>
              <a:rPr b="0" i="0" lang="ko" sz="11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1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주</a:t>
            </a:r>
            <a:r>
              <a:rPr b="0" i="0" lang="ko" sz="11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1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성분</a:t>
            </a:r>
            <a:r>
              <a:rPr b="0" i="0" lang="ko" sz="11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700"/>
          </a:p>
        </p:txBody>
      </p:sp>
      <p:pic>
        <p:nvPicPr>
          <p:cNvPr id="587" name="Google Shape;58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5750" y="1642312"/>
            <a:ext cx="4213726" cy="339323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2"/>
          <p:cNvSpPr/>
          <p:nvPr/>
        </p:nvSpPr>
        <p:spPr>
          <a:xfrm>
            <a:off x="6500650" y="2100375"/>
            <a:ext cx="324000" cy="361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2"/>
          <p:cNvSpPr/>
          <p:nvPr/>
        </p:nvSpPr>
        <p:spPr>
          <a:xfrm>
            <a:off x="8281750" y="3905950"/>
            <a:ext cx="438600" cy="113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2"/>
          <p:cNvSpPr txBox="1"/>
          <p:nvPr/>
        </p:nvSpPr>
        <p:spPr>
          <a:xfrm>
            <a:off x="1865975" y="730250"/>
            <a:ext cx="5710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가설3. </a:t>
            </a:r>
            <a:r>
              <a:rPr lang="ko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바디감</a:t>
            </a: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은 </a:t>
            </a:r>
            <a:r>
              <a:rPr lang="ko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잔여설탕</a:t>
            </a: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이랑 </a:t>
            </a:r>
            <a:r>
              <a:rPr lang="ko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알코올</a:t>
            </a: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에 영향을 받는다.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597" name="Google Shape;597;p43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598" name="Google Shape;59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600" name="Google Shape;60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sp>
        <p:nvSpPr>
          <p:cNvPr id="601" name="Google Shape;601;p43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602" name="Google Shape;602;p43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603" name="Google Shape;60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604" name="Google Shape;604;p43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605" name="Google Shape;605;p43"/>
          <p:cNvSpPr txBox="1"/>
          <p:nvPr/>
        </p:nvSpPr>
        <p:spPr>
          <a:xfrm>
            <a:off x="520700" y="1504950"/>
            <a:ext cx="20574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1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와인의</a:t>
            </a:r>
            <a:r>
              <a:rPr b="0" i="0" lang="ko" sz="11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1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주</a:t>
            </a:r>
            <a:r>
              <a:rPr b="0" i="0" lang="ko" sz="11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100" u="none" cap="none" strike="noStrike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성분</a:t>
            </a:r>
            <a:r>
              <a:rPr b="0" i="0" lang="ko" sz="1100" u="none" cap="none" strike="noStrike">
                <a:solidFill>
                  <a:srgbClr val="313953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700"/>
          </a:p>
        </p:txBody>
      </p:sp>
      <p:pic>
        <p:nvPicPr>
          <p:cNvPr id="606" name="Google Shape;60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450" y="1482750"/>
            <a:ext cx="4328524" cy="351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9374" y="1479550"/>
            <a:ext cx="4212226" cy="339202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3"/>
          <p:cNvSpPr/>
          <p:nvPr/>
        </p:nvSpPr>
        <p:spPr>
          <a:xfrm>
            <a:off x="7300275" y="2286750"/>
            <a:ext cx="324000" cy="361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3"/>
          <p:cNvSpPr/>
          <p:nvPr/>
        </p:nvSpPr>
        <p:spPr>
          <a:xfrm>
            <a:off x="8394250" y="3787825"/>
            <a:ext cx="438600" cy="113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1865975" y="730250"/>
            <a:ext cx="5710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가설3. </a:t>
            </a:r>
            <a:r>
              <a:rPr lang="ko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바디감</a:t>
            </a: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은 </a:t>
            </a:r>
            <a:r>
              <a:rPr lang="ko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잔여설탕</a:t>
            </a: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이랑 </a:t>
            </a:r>
            <a:r>
              <a:rPr lang="ko" sz="1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알코올</a:t>
            </a: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에 영향을 받는다.</a:t>
            </a:r>
            <a:endParaRPr sz="700"/>
          </a:p>
        </p:txBody>
      </p:sp>
      <p:pic>
        <p:nvPicPr>
          <p:cNvPr id="611" name="Google Shape;611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6973" y="1701761"/>
            <a:ext cx="2138875" cy="747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2" name="Google Shape;612;p43"/>
          <p:cNvCxnSpPr>
            <a:stCxn id="608" idx="2"/>
            <a:endCxn id="611" idx="3"/>
          </p:cNvCxnSpPr>
          <p:nvPr/>
        </p:nvCxnSpPr>
        <p:spPr>
          <a:xfrm rot="10800000">
            <a:off x="6765975" y="2075550"/>
            <a:ext cx="534300" cy="39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3" name="Google Shape;613;p43"/>
          <p:cNvSpPr/>
          <p:nvPr/>
        </p:nvSpPr>
        <p:spPr>
          <a:xfrm>
            <a:off x="4696825" y="2236225"/>
            <a:ext cx="1218900" cy="19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4" name="Google Shape;614;p43"/>
          <p:cNvCxnSpPr>
            <a:endCxn id="608" idx="4"/>
          </p:cNvCxnSpPr>
          <p:nvPr/>
        </p:nvCxnSpPr>
        <p:spPr>
          <a:xfrm flipH="1" rot="10800000">
            <a:off x="5905275" y="2647950"/>
            <a:ext cx="1557000" cy="14511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5" name="Google Shape;615;p43"/>
          <p:cNvPicPr preferRelativeResize="0"/>
          <p:nvPr/>
        </p:nvPicPr>
        <p:blipFill rotWithShape="1">
          <a:blip r:embed="rId10">
            <a:alphaModFix/>
          </a:blip>
          <a:srcRect b="0" l="0" r="0" t="27320"/>
          <a:stretch/>
        </p:blipFill>
        <p:spPr>
          <a:xfrm>
            <a:off x="1067650" y="1504950"/>
            <a:ext cx="2428251" cy="5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3"/>
          <p:cNvSpPr/>
          <p:nvPr/>
        </p:nvSpPr>
        <p:spPr>
          <a:xfrm>
            <a:off x="1067650" y="1879550"/>
            <a:ext cx="1955700" cy="196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95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 amt="31000"/>
          </a:blip>
          <a:srcRect b="0" l="0" r="0" t="0"/>
          <a:stretch/>
        </p:blipFill>
        <p:spPr>
          <a:xfrm rot="-5400000">
            <a:off x="3143250" y="-819150"/>
            <a:ext cx="3054350" cy="95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2600" y="1733550"/>
            <a:ext cx="2006600" cy="30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3600" y="1733550"/>
            <a:ext cx="2006600" cy="30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250" y="1758950"/>
            <a:ext cx="2006601" cy="30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50" y="1758950"/>
            <a:ext cx="2006600" cy="30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250" y="419100"/>
            <a:ext cx="84899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 txBox="1"/>
          <p:nvPr/>
        </p:nvSpPr>
        <p:spPr>
          <a:xfrm>
            <a:off x="733350" y="4029075"/>
            <a:ext cx="1295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 산도 비교</a:t>
            </a:r>
            <a:endParaRPr sz="1500"/>
          </a:p>
        </p:txBody>
      </p:sp>
      <p:sp>
        <p:nvSpPr>
          <p:cNvPr id="157" name="Google Shape;157;p26"/>
          <p:cNvSpPr txBox="1"/>
          <p:nvPr/>
        </p:nvSpPr>
        <p:spPr>
          <a:xfrm>
            <a:off x="2819400" y="939800"/>
            <a:ext cx="349885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37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700"/>
          </a:p>
        </p:txBody>
      </p:sp>
      <p:sp>
        <p:nvSpPr>
          <p:cNvPr id="158" name="Google Shape;158;p26"/>
          <p:cNvSpPr txBox="1"/>
          <p:nvPr/>
        </p:nvSpPr>
        <p:spPr>
          <a:xfrm>
            <a:off x="3492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 BREWERY</a:t>
            </a:r>
            <a:endParaRPr sz="700"/>
          </a:p>
        </p:txBody>
      </p:sp>
      <p:pic>
        <p:nvPicPr>
          <p:cNvPr id="159" name="Google Shape;15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950" y="1771650"/>
            <a:ext cx="19812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34200" y="1789113"/>
            <a:ext cx="1797050" cy="2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87900" y="1789113"/>
            <a:ext cx="1778000" cy="2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628900" y="1789113"/>
            <a:ext cx="1771650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28950" y="1587500"/>
            <a:ext cx="97155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/>
        </p:nvSpPr>
        <p:spPr>
          <a:xfrm>
            <a:off x="3117850" y="1670050"/>
            <a:ext cx="787400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ADCB7"/>
                </a:solidFill>
              </a:rPr>
              <a:t>김이현</a:t>
            </a:r>
            <a:endParaRPr sz="700"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87950" y="1562100"/>
            <a:ext cx="97155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46950" y="1562100"/>
            <a:ext cx="97155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5308600" y="1644650"/>
            <a:ext cx="787400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ADCB7"/>
                </a:solidFill>
              </a:rPr>
              <a:t>곽경민</a:t>
            </a:r>
            <a:endParaRPr sz="700"/>
          </a:p>
        </p:txBody>
      </p:sp>
      <p:sp>
        <p:nvSpPr>
          <p:cNvPr id="168" name="Google Shape;168;p26"/>
          <p:cNvSpPr txBox="1"/>
          <p:nvPr/>
        </p:nvSpPr>
        <p:spPr>
          <a:xfrm>
            <a:off x="7448550" y="1644650"/>
            <a:ext cx="787400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ADCB7"/>
                </a:solidFill>
              </a:rPr>
              <a:t>안효준</a:t>
            </a:r>
            <a:endParaRPr sz="700"/>
          </a:p>
        </p:txBody>
      </p:sp>
      <p:sp>
        <p:nvSpPr>
          <p:cNvPr id="169" name="Google Shape;169;p26"/>
          <p:cNvSpPr txBox="1"/>
          <p:nvPr/>
        </p:nvSpPr>
        <p:spPr>
          <a:xfrm>
            <a:off x="2381250" y="749300"/>
            <a:ext cx="43878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클래스</a:t>
            </a:r>
            <a:r>
              <a:rPr b="0" i="0" lang="ko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2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sz="700"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7200" y="1789113"/>
            <a:ext cx="1797050" cy="20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9950" y="1587500"/>
            <a:ext cx="97155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977900" y="1670050"/>
            <a:ext cx="787400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EADCB7"/>
                </a:solidFill>
              </a:rPr>
              <a:t>구성윤</a:t>
            </a:r>
            <a:endParaRPr sz="700"/>
          </a:p>
        </p:txBody>
      </p:sp>
      <p:sp>
        <p:nvSpPr>
          <p:cNvPr id="173" name="Google Shape;173;p26"/>
          <p:cNvSpPr txBox="1"/>
          <p:nvPr/>
        </p:nvSpPr>
        <p:spPr>
          <a:xfrm>
            <a:off x="6794500" y="241300"/>
            <a:ext cx="2165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2854325" y="4029075"/>
            <a:ext cx="1295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 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비교</a:t>
            </a:r>
            <a:endParaRPr sz="1500"/>
          </a:p>
        </p:txBody>
      </p:sp>
      <p:sp>
        <p:nvSpPr>
          <p:cNvPr id="175" name="Google Shape;175;p26"/>
          <p:cNvSpPr txBox="1"/>
          <p:nvPr/>
        </p:nvSpPr>
        <p:spPr>
          <a:xfrm>
            <a:off x="7185025" y="4029075"/>
            <a:ext cx="1295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 색깔 </a:t>
            </a:r>
            <a:endParaRPr sz="15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예측 모형</a:t>
            </a:r>
            <a:endParaRPr sz="1500"/>
          </a:p>
        </p:txBody>
      </p:sp>
      <p:sp>
        <p:nvSpPr>
          <p:cNvPr id="176" name="Google Shape;176;p26"/>
          <p:cNvSpPr txBox="1"/>
          <p:nvPr/>
        </p:nvSpPr>
        <p:spPr>
          <a:xfrm>
            <a:off x="5026025" y="4029075"/>
            <a:ext cx="13530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  바디감에 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영향을 주는 요소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953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44"/>
          <p:cNvPicPr preferRelativeResize="0"/>
          <p:nvPr/>
        </p:nvPicPr>
        <p:blipFill rotWithShape="1">
          <a:blip r:embed="rId3">
            <a:alphaModFix amt="54000"/>
          </a:blip>
          <a:srcRect b="0" l="0" r="0" t="0"/>
          <a:stretch/>
        </p:blipFill>
        <p:spPr>
          <a:xfrm>
            <a:off x="3054350" y="0"/>
            <a:ext cx="7810500" cy="52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44"/>
          <p:cNvSpPr txBox="1"/>
          <p:nvPr/>
        </p:nvSpPr>
        <p:spPr>
          <a:xfrm>
            <a:off x="222250" y="2533650"/>
            <a:ext cx="12699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7700">
                <a:solidFill>
                  <a:srgbClr val="FFFFFF"/>
                </a:solidFill>
              </a:rPr>
              <a:t>4</a:t>
            </a:r>
            <a:endParaRPr sz="700"/>
          </a:p>
        </p:txBody>
      </p:sp>
      <p:pic>
        <p:nvPicPr>
          <p:cNvPr id="623" name="Google Shape;62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50" y="419100"/>
            <a:ext cx="8489951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44"/>
          <p:cNvSpPr txBox="1"/>
          <p:nvPr/>
        </p:nvSpPr>
        <p:spPr>
          <a:xfrm>
            <a:off x="1009650" y="3016250"/>
            <a:ext cx="1930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4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700"/>
          </a:p>
        </p:txBody>
      </p:sp>
      <p:sp>
        <p:nvSpPr>
          <p:cNvPr id="625" name="Google Shape;625;p44"/>
          <p:cNvSpPr txBox="1"/>
          <p:nvPr/>
        </p:nvSpPr>
        <p:spPr>
          <a:xfrm>
            <a:off x="1194375" y="1708150"/>
            <a:ext cx="670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5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 </a:t>
            </a:r>
            <a:r>
              <a:rPr lang="ko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색깔 예측 모형 구축</a:t>
            </a:r>
            <a:r>
              <a:rPr lang="ko" sz="5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000"/>
          </a:p>
        </p:txBody>
      </p:sp>
      <p:sp>
        <p:nvSpPr>
          <p:cNvPr id="626" name="Google Shape;626;p44"/>
          <p:cNvSpPr txBox="1"/>
          <p:nvPr/>
        </p:nvSpPr>
        <p:spPr>
          <a:xfrm>
            <a:off x="4342550" y="3816350"/>
            <a:ext cx="10137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안효준</a:t>
            </a:r>
            <a:endParaRPr sz="2500"/>
          </a:p>
        </p:txBody>
      </p:sp>
      <p:sp>
        <p:nvSpPr>
          <p:cNvPr id="627" name="Google Shape;627;p44"/>
          <p:cNvSpPr txBox="1"/>
          <p:nvPr/>
        </p:nvSpPr>
        <p:spPr>
          <a:xfrm>
            <a:off x="67119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45"/>
          <p:cNvPicPr preferRelativeResize="0"/>
          <p:nvPr/>
        </p:nvPicPr>
        <p:blipFill rotWithShape="1">
          <a:blip r:embed="rId3">
            <a:alphaModFix amt="78000"/>
          </a:blip>
          <a:srcRect b="0" l="0" r="0" t="0"/>
          <a:stretch/>
        </p:blipFill>
        <p:spPr>
          <a:xfrm>
            <a:off x="-25400" y="-990600"/>
            <a:ext cx="9194799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276600"/>
            <a:ext cx="914400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500" y="1035050"/>
            <a:ext cx="844550" cy="4019548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5"/>
          <p:cNvSpPr txBox="1"/>
          <p:nvPr/>
        </p:nvSpPr>
        <p:spPr>
          <a:xfrm>
            <a:off x="3044725" y="3880900"/>
            <a:ext cx="5281500" cy="17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36550" lvl="0" marL="4572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독립 변수</a:t>
            </a: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의 선형 결합을 이용하여 사건의 발생 가능성을 확률로 예측하는 데 사용되는 통계 기법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6550" lvl="0" marL="4572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선형 회귀 : (종속 변수 : 수치형)</a:t>
            </a:r>
            <a:endParaRPr sz="17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36550" lvl="0" marL="4572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ko" sz="1700">
                <a:solidFill>
                  <a:srgbClr val="202122"/>
                </a:solidFill>
                <a:highlight>
                  <a:srgbClr val="FFFFFF"/>
                </a:highlight>
              </a:rPr>
              <a:t>로지스틱 회귀 : (종속 변수 : 범주형)</a:t>
            </a:r>
            <a:endParaRPr sz="2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3286650" y="3345400"/>
            <a:ext cx="34335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A1863F"/>
                </a:solidFill>
                <a:latin typeface="Calibri"/>
                <a:ea typeface="Calibri"/>
                <a:cs typeface="Calibri"/>
                <a:sym typeface="Calibri"/>
              </a:rPr>
              <a:t>로지스틱 회귀분석이란</a:t>
            </a:r>
            <a:endParaRPr sz="2200"/>
          </a:p>
        </p:txBody>
      </p:sp>
      <p:pic>
        <p:nvPicPr>
          <p:cNvPr id="637" name="Google Shape;63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20900" y="2489200"/>
            <a:ext cx="774700" cy="224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5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700"/>
          </a:p>
        </p:txBody>
      </p:sp>
      <p:sp>
        <p:nvSpPr>
          <p:cNvPr id="640" name="Google Shape;640;p45"/>
          <p:cNvSpPr txBox="1"/>
          <p:nvPr/>
        </p:nvSpPr>
        <p:spPr>
          <a:xfrm>
            <a:off x="1320800" y="241300"/>
            <a:ext cx="1225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WINE</a:t>
            </a:r>
            <a:endParaRPr sz="700"/>
          </a:p>
        </p:txBody>
      </p:sp>
      <p:sp>
        <p:nvSpPr>
          <p:cNvPr id="641" name="Google Shape;641;p45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01</a:t>
            </a:r>
            <a:endParaRPr sz="700"/>
          </a:p>
        </p:txBody>
      </p:sp>
      <p:pic>
        <p:nvPicPr>
          <p:cNvPr id="642" name="Google Shape;642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5400000" dist="59410">
              <a:srgbClr val="000000">
                <a:alpha val="65880"/>
              </a:srgbClr>
            </a:outerShdw>
          </a:effectLst>
        </p:spPr>
      </p:pic>
      <p:pic>
        <p:nvPicPr>
          <p:cNvPr id="643" name="Google Shape;643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5400000" dist="59410">
              <a:srgbClr val="000000">
                <a:alpha val="65880"/>
              </a:srgbClr>
            </a:outerShdw>
          </a:effectLst>
        </p:spPr>
      </p:pic>
      <p:pic>
        <p:nvPicPr>
          <p:cNvPr id="644" name="Google Shape;644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82550" y="128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5400000" dist="59410">
              <a:srgbClr val="000000">
                <a:alpha val="65880"/>
              </a:srgbClr>
            </a:outerShdw>
          </a:effectLst>
        </p:spPr>
      </p:pic>
      <p:sp>
        <p:nvSpPr>
          <p:cNvPr id="645" name="Google Shape;645;p45"/>
          <p:cNvSpPr txBox="1"/>
          <p:nvPr/>
        </p:nvSpPr>
        <p:spPr>
          <a:xfrm>
            <a:off x="6794500" y="241300"/>
            <a:ext cx="1822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sp>
        <p:nvSpPr>
          <p:cNvPr id="646" name="Google Shape;646;p45"/>
          <p:cNvSpPr txBox="1"/>
          <p:nvPr/>
        </p:nvSpPr>
        <p:spPr>
          <a:xfrm rot="5400000">
            <a:off x="-438150" y="188595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647" name="Google Shape;647;p45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648" name="Google Shape;648;p45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649" name="Google Shape;649;p4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-50800" y="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650" name="Google Shape;650;p45"/>
          <p:cNvSpPr txBox="1"/>
          <p:nvPr/>
        </p:nvSpPr>
        <p:spPr>
          <a:xfrm rot="5400000">
            <a:off x="-425550" y="57150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01</a:t>
            </a:r>
            <a:endParaRPr sz="700"/>
          </a:p>
        </p:txBody>
      </p:sp>
      <p:pic>
        <p:nvPicPr>
          <p:cNvPr id="651" name="Google Shape;651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76925" y="562075"/>
            <a:ext cx="4711839" cy="25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6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659" name="Google Shape;659;p46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WINE GROWTH POTENTIAL</a:t>
            </a:r>
            <a:endParaRPr sz="700"/>
          </a:p>
        </p:txBody>
      </p:sp>
      <p:sp>
        <p:nvSpPr>
          <p:cNvPr id="660" name="Google Shape;660;p46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661" name="Google Shape;661;p46"/>
          <p:cNvSpPr txBox="1"/>
          <p:nvPr/>
        </p:nvSpPr>
        <p:spPr>
          <a:xfrm>
            <a:off x="35814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62" name="Google Shape;662;p46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pic>
        <p:nvPicPr>
          <p:cNvPr id="663" name="Google Shape;66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664" name="Google Shape;66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665" name="Google Shape;66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666" name="Google Shape;666;p46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667" name="Google Shape;667;p46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668" name="Google Shape;668;p46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669" name="Google Shape;669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670" name="Google Shape;670;p46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671" name="Google Shape;67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088" y="1435100"/>
            <a:ext cx="8115376" cy="1564859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6"/>
          <p:cNvSpPr txBox="1"/>
          <p:nvPr/>
        </p:nvSpPr>
        <p:spPr>
          <a:xfrm>
            <a:off x="2038100" y="2989675"/>
            <a:ext cx="4692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202122"/>
                </a:solidFill>
              </a:rPr>
              <a:t>훈련(train), 테스트(test) 세트 분할 (80 : 20)</a:t>
            </a:r>
            <a:endParaRPr b="1" sz="2500">
              <a:solidFill>
                <a:srgbClr val="202122"/>
              </a:solidFill>
            </a:endParaRPr>
          </a:p>
        </p:txBody>
      </p:sp>
      <p:pic>
        <p:nvPicPr>
          <p:cNvPr id="673" name="Google Shape;67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100" y="3370725"/>
            <a:ext cx="8115374" cy="119821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46"/>
          <p:cNvSpPr txBox="1"/>
          <p:nvPr/>
        </p:nvSpPr>
        <p:spPr>
          <a:xfrm>
            <a:off x="1799750" y="4568950"/>
            <a:ext cx="5169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202122"/>
                </a:solidFill>
              </a:rPr>
              <a:t>설명변수의 단위를 맞추기 위해 스케일링(Scaling)</a:t>
            </a:r>
            <a:endParaRPr b="1" sz="25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47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682" name="Google Shape;682;p47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WINE GROWTH POTENTIAL</a:t>
            </a:r>
            <a:endParaRPr sz="700"/>
          </a:p>
        </p:txBody>
      </p:sp>
      <p:sp>
        <p:nvSpPr>
          <p:cNvPr id="683" name="Google Shape;683;p47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684" name="Google Shape;684;p47"/>
          <p:cNvSpPr txBox="1"/>
          <p:nvPr/>
        </p:nvSpPr>
        <p:spPr>
          <a:xfrm>
            <a:off x="35814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685" name="Google Shape;685;p47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pic>
        <p:nvPicPr>
          <p:cNvPr id="686" name="Google Shape;68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687" name="Google Shape;68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688" name="Google Shape;68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689" name="Google Shape;689;p47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690" name="Google Shape;690;p47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691" name="Google Shape;691;p47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692" name="Google Shape;692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693" name="Google Shape;693;p47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694" name="Google Shape;69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475" y="1886700"/>
            <a:ext cx="5474824" cy="3194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47"/>
          <p:cNvSpPr txBox="1"/>
          <p:nvPr/>
        </p:nvSpPr>
        <p:spPr>
          <a:xfrm>
            <a:off x="6280463" y="4791125"/>
            <a:ext cx="15963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혼동행렬 (Confusion Matrix)</a:t>
            </a:r>
            <a:endParaRPr sz="700"/>
          </a:p>
        </p:txBody>
      </p:sp>
      <p:pic>
        <p:nvPicPr>
          <p:cNvPr id="696" name="Google Shape;696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3863" y="2689225"/>
            <a:ext cx="3637763" cy="205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0" y="2102725"/>
            <a:ext cx="4332925" cy="3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7"/>
          <p:cNvSpPr txBox="1"/>
          <p:nvPr/>
        </p:nvSpPr>
        <p:spPr>
          <a:xfrm>
            <a:off x="1564350" y="4092800"/>
            <a:ext cx="1596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&lt;- 회귀계</a:t>
            </a:r>
            <a:r>
              <a:rPr lang="ko" sz="1500">
                <a:solidFill>
                  <a:srgbClr val="FF0000"/>
                </a:solidFill>
              </a:rPr>
              <a:t>수(베타)</a:t>
            </a:r>
            <a:r>
              <a:rPr lang="ko" sz="1500">
                <a:solidFill>
                  <a:srgbClr val="FF0000"/>
                </a:solidFill>
              </a:rPr>
              <a:t> 값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699" name="Google Shape;699;p47"/>
          <p:cNvSpPr txBox="1"/>
          <p:nvPr/>
        </p:nvSpPr>
        <p:spPr>
          <a:xfrm>
            <a:off x="1263800" y="4694525"/>
            <a:ext cx="1464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&lt;- 상수</a:t>
            </a:r>
            <a:r>
              <a:rPr lang="ko" sz="1500">
                <a:solidFill>
                  <a:srgbClr val="FF0000"/>
                </a:solidFill>
              </a:rPr>
              <a:t>항(</a:t>
            </a:r>
            <a:r>
              <a:rPr lang="ko" sz="1500">
                <a:solidFill>
                  <a:srgbClr val="FF0000"/>
                </a:solidFill>
              </a:rPr>
              <a:t>알파) 값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700" name="Google Shape;700;p47"/>
          <p:cNvSpPr txBox="1"/>
          <p:nvPr/>
        </p:nvSpPr>
        <p:spPr>
          <a:xfrm>
            <a:off x="588200" y="1402475"/>
            <a:ext cx="28155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로지스틱 회귀모델 훈련 결과</a:t>
            </a:r>
            <a:endParaRPr b="1" sz="2400">
              <a:solidFill>
                <a:srgbClr val="202122"/>
              </a:solidFill>
            </a:endParaRPr>
          </a:p>
        </p:txBody>
      </p:sp>
      <p:sp>
        <p:nvSpPr>
          <p:cNvPr id="701" name="Google Shape;701;p47"/>
          <p:cNvSpPr txBox="1"/>
          <p:nvPr/>
        </p:nvSpPr>
        <p:spPr>
          <a:xfrm>
            <a:off x="4008300" y="2050175"/>
            <a:ext cx="563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2"/>
                </a:solidFill>
              </a:rPr>
              <a:t>일반식:</a:t>
            </a:r>
            <a:endParaRPr sz="1500">
              <a:solidFill>
                <a:srgbClr val="202122"/>
              </a:solidFill>
            </a:endParaRPr>
          </a:p>
        </p:txBody>
      </p:sp>
      <p:sp>
        <p:nvSpPr>
          <p:cNvPr id="702" name="Google Shape;702;p47"/>
          <p:cNvSpPr/>
          <p:nvPr/>
        </p:nvSpPr>
        <p:spPr>
          <a:xfrm>
            <a:off x="2628075" y="3566650"/>
            <a:ext cx="2478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47"/>
          <p:cNvSpPr/>
          <p:nvPr/>
        </p:nvSpPr>
        <p:spPr>
          <a:xfrm>
            <a:off x="1514275" y="3066075"/>
            <a:ext cx="1361700" cy="33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7"/>
          <p:cNvSpPr/>
          <p:nvPr/>
        </p:nvSpPr>
        <p:spPr>
          <a:xfrm>
            <a:off x="463050" y="4405150"/>
            <a:ext cx="4185600" cy="337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7"/>
          <p:cNvSpPr/>
          <p:nvPr/>
        </p:nvSpPr>
        <p:spPr>
          <a:xfrm>
            <a:off x="475550" y="4905725"/>
            <a:ext cx="7431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7"/>
          <p:cNvSpPr/>
          <p:nvPr/>
        </p:nvSpPr>
        <p:spPr>
          <a:xfrm>
            <a:off x="475550" y="2052400"/>
            <a:ext cx="738300" cy="36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8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714" name="Google Shape;714;p48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WINE GROWTH POTENTIAL</a:t>
            </a:r>
            <a:endParaRPr sz="700"/>
          </a:p>
        </p:txBody>
      </p:sp>
      <p:sp>
        <p:nvSpPr>
          <p:cNvPr id="715" name="Google Shape;715;p48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716" name="Google Shape;716;p48"/>
          <p:cNvSpPr txBox="1"/>
          <p:nvPr/>
        </p:nvSpPr>
        <p:spPr>
          <a:xfrm>
            <a:off x="35814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17" name="Google Shape;717;p48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pic>
        <p:nvPicPr>
          <p:cNvPr id="718" name="Google Shape;718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719" name="Google Shape;71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720" name="Google Shape;72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721" name="Google Shape;721;p48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722" name="Google Shape;722;p48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723" name="Google Shape;723;p48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724" name="Google Shape;724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725" name="Google Shape;725;p48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726" name="Google Shape;72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1" y="1940875"/>
            <a:ext cx="4363826" cy="3094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48"/>
          <p:cNvSpPr txBox="1"/>
          <p:nvPr/>
        </p:nvSpPr>
        <p:spPr>
          <a:xfrm>
            <a:off x="588200" y="1402475"/>
            <a:ext cx="28533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테스트 데이터에 적합한</a:t>
            </a:r>
            <a:r>
              <a:rPr b="1" lang="ko" sz="1900">
                <a:solidFill>
                  <a:srgbClr val="202122"/>
                </a:solidFill>
              </a:rPr>
              <a:t> 결과</a:t>
            </a:r>
            <a:endParaRPr b="1" sz="2400">
              <a:solidFill>
                <a:srgbClr val="202122"/>
              </a:solidFill>
            </a:endParaRPr>
          </a:p>
        </p:txBody>
      </p:sp>
      <p:sp>
        <p:nvSpPr>
          <p:cNvPr id="728" name="Google Shape;728;p48"/>
          <p:cNvSpPr/>
          <p:nvPr/>
        </p:nvSpPr>
        <p:spPr>
          <a:xfrm>
            <a:off x="2077425" y="3566650"/>
            <a:ext cx="1952400" cy="45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48"/>
          <p:cNvSpPr/>
          <p:nvPr/>
        </p:nvSpPr>
        <p:spPr>
          <a:xfrm>
            <a:off x="3629225" y="4292500"/>
            <a:ext cx="400500" cy="152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48"/>
          <p:cNvSpPr/>
          <p:nvPr/>
        </p:nvSpPr>
        <p:spPr>
          <a:xfrm>
            <a:off x="588175" y="2165025"/>
            <a:ext cx="951000" cy="47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63863" y="2689225"/>
            <a:ext cx="3637763" cy="205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48"/>
          <p:cNvSpPr txBox="1"/>
          <p:nvPr/>
        </p:nvSpPr>
        <p:spPr>
          <a:xfrm>
            <a:off x="6280463" y="4791125"/>
            <a:ext cx="15963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13953"/>
                </a:solidFill>
                <a:latin typeface="Calibri"/>
                <a:ea typeface="Calibri"/>
                <a:cs typeface="Calibri"/>
                <a:sym typeface="Calibri"/>
              </a:rPr>
              <a:t>혼동행렬 (Confusion Matrix)</a:t>
            </a:r>
            <a:endParaRPr sz="700"/>
          </a:p>
        </p:txBody>
      </p:sp>
      <p:pic>
        <p:nvPicPr>
          <p:cNvPr id="733" name="Google Shape;73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0" y="2102725"/>
            <a:ext cx="4332925" cy="3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8"/>
          <p:cNvSpPr txBox="1"/>
          <p:nvPr/>
        </p:nvSpPr>
        <p:spPr>
          <a:xfrm>
            <a:off x="4008300" y="2050175"/>
            <a:ext cx="5637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02122"/>
                </a:solidFill>
              </a:rPr>
              <a:t>일반식:</a:t>
            </a:r>
            <a:endParaRPr sz="15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49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742" name="Google Shape;742;p49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WINE GROWTH POTENTIAL</a:t>
            </a:r>
            <a:endParaRPr sz="700"/>
          </a:p>
        </p:txBody>
      </p:sp>
      <p:sp>
        <p:nvSpPr>
          <p:cNvPr id="743" name="Google Shape;743;p49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744" name="Google Shape;744;p49"/>
          <p:cNvSpPr txBox="1"/>
          <p:nvPr/>
        </p:nvSpPr>
        <p:spPr>
          <a:xfrm>
            <a:off x="35814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45" name="Google Shape;745;p49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pic>
        <p:nvPicPr>
          <p:cNvPr id="746" name="Google Shape;74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747" name="Google Shape;74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748" name="Google Shape;74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749" name="Google Shape;749;p49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750" name="Google Shape;750;p49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751" name="Google Shape;751;p49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752" name="Google Shape;75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753" name="Google Shape;753;p49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754" name="Google Shape;75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1163" y="1435100"/>
            <a:ext cx="4805275" cy="5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8925" y="1960100"/>
            <a:ext cx="1560350" cy="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49"/>
          <p:cNvSpPr txBox="1"/>
          <p:nvPr/>
        </p:nvSpPr>
        <p:spPr>
          <a:xfrm>
            <a:off x="520700" y="1972000"/>
            <a:ext cx="31908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설명변수(x)에 데이터 값을 대입 :</a:t>
            </a:r>
            <a:endParaRPr b="1" sz="2400">
              <a:solidFill>
                <a:srgbClr val="202122"/>
              </a:solidFill>
            </a:endParaRPr>
          </a:p>
        </p:txBody>
      </p:sp>
      <p:sp>
        <p:nvSpPr>
          <p:cNvPr id="757" name="Google Shape;757;p49"/>
          <p:cNvSpPr txBox="1"/>
          <p:nvPr/>
        </p:nvSpPr>
        <p:spPr>
          <a:xfrm>
            <a:off x="520700" y="1499100"/>
            <a:ext cx="21045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로지스틱 회귀모형 : </a:t>
            </a:r>
            <a:endParaRPr b="1" sz="2400">
              <a:solidFill>
                <a:srgbClr val="202122"/>
              </a:solidFill>
            </a:endParaRPr>
          </a:p>
        </p:txBody>
      </p:sp>
      <p:sp>
        <p:nvSpPr>
          <p:cNvPr id="758" name="Google Shape;758;p49"/>
          <p:cNvSpPr txBox="1"/>
          <p:nvPr/>
        </p:nvSpPr>
        <p:spPr>
          <a:xfrm>
            <a:off x="520694" y="2444900"/>
            <a:ext cx="16719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로짓 함수 정의 : </a:t>
            </a:r>
            <a:endParaRPr b="1" sz="2400">
              <a:solidFill>
                <a:srgbClr val="202122"/>
              </a:solidFill>
            </a:endParaRPr>
          </a:p>
        </p:txBody>
      </p:sp>
      <p:pic>
        <p:nvPicPr>
          <p:cNvPr id="759" name="Google Shape;75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88775" y="2371163"/>
            <a:ext cx="2104500" cy="55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4187" y="2401263"/>
            <a:ext cx="2417263" cy="4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2850" y="3492900"/>
            <a:ext cx="16002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25200" y="2866225"/>
            <a:ext cx="3375746" cy="22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49"/>
          <p:cNvSpPr txBox="1"/>
          <p:nvPr/>
        </p:nvSpPr>
        <p:spPr>
          <a:xfrm>
            <a:off x="5882200" y="3726600"/>
            <a:ext cx="18861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&lt;- 시그모이드 함수</a:t>
            </a:r>
            <a:endParaRPr b="1" sz="24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50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771" name="Google Shape;771;p50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WINE GROWTH POTENTIAL</a:t>
            </a:r>
            <a:endParaRPr sz="700"/>
          </a:p>
        </p:txBody>
      </p:sp>
      <p:sp>
        <p:nvSpPr>
          <p:cNvPr id="772" name="Google Shape;772;p50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773" name="Google Shape;773;p50"/>
          <p:cNvSpPr txBox="1"/>
          <p:nvPr/>
        </p:nvSpPr>
        <p:spPr>
          <a:xfrm>
            <a:off x="35814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774" name="Google Shape;774;p50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pic>
        <p:nvPicPr>
          <p:cNvPr id="775" name="Google Shape;77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776" name="Google Shape;77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777" name="Google Shape;77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778" name="Google Shape;778;p50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779" name="Google Shape;779;p50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780" name="Google Shape;780;p50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781" name="Google Shape;78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782" name="Google Shape;782;p50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783" name="Google Shape;78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425" y="1327150"/>
            <a:ext cx="7987154" cy="194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425" y="3274575"/>
            <a:ext cx="7987149" cy="1221876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50"/>
          <p:cNvSpPr txBox="1"/>
          <p:nvPr/>
        </p:nvSpPr>
        <p:spPr>
          <a:xfrm>
            <a:off x="3511650" y="4496450"/>
            <a:ext cx="8184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로짓값 : </a:t>
            </a:r>
            <a:endParaRPr b="1" sz="2400">
              <a:solidFill>
                <a:srgbClr val="202122"/>
              </a:solidFill>
            </a:endParaRPr>
          </a:p>
        </p:txBody>
      </p:sp>
      <p:pic>
        <p:nvPicPr>
          <p:cNvPr id="786" name="Google Shape;786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30050" y="4344863"/>
            <a:ext cx="1981200" cy="35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30042" y="4697525"/>
            <a:ext cx="1271683" cy="3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0"/>
          <p:cNvSpPr/>
          <p:nvPr/>
        </p:nvSpPr>
        <p:spPr>
          <a:xfrm>
            <a:off x="675800" y="3028525"/>
            <a:ext cx="2842200" cy="26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50"/>
          <p:cNvSpPr txBox="1"/>
          <p:nvPr/>
        </p:nvSpPr>
        <p:spPr>
          <a:xfrm>
            <a:off x="3581400" y="3028525"/>
            <a:ext cx="1701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&lt;- 화이</a:t>
            </a:r>
            <a:r>
              <a:rPr lang="ko" sz="1500">
                <a:solidFill>
                  <a:srgbClr val="FF0000"/>
                </a:solidFill>
              </a:rPr>
              <a:t>트 와인 데이터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51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797" name="Google Shape;797;p51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WINE GROWTH POTENTIAL</a:t>
            </a:r>
            <a:endParaRPr sz="700"/>
          </a:p>
        </p:txBody>
      </p:sp>
      <p:sp>
        <p:nvSpPr>
          <p:cNvPr id="798" name="Google Shape;798;p51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799" name="Google Shape;799;p51"/>
          <p:cNvSpPr txBox="1"/>
          <p:nvPr/>
        </p:nvSpPr>
        <p:spPr>
          <a:xfrm>
            <a:off x="35814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00" name="Google Shape;800;p51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pic>
        <p:nvPicPr>
          <p:cNvPr id="801" name="Google Shape;80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802" name="Google Shape;80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803" name="Google Shape;803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804" name="Google Shape;804;p51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05" name="Google Shape;805;p51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806" name="Google Shape;806;p51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807" name="Google Shape;80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808" name="Google Shape;808;p51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809" name="Google Shape;80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9363" y="2778650"/>
            <a:ext cx="3485275" cy="6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150" y="1522049"/>
            <a:ext cx="8418150" cy="12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51"/>
          <p:cNvSpPr txBox="1"/>
          <p:nvPr/>
        </p:nvSpPr>
        <p:spPr>
          <a:xfrm>
            <a:off x="2691425" y="3679300"/>
            <a:ext cx="40596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따라서 레드 와인(Y=1)일 확률은 약 0.2%</a:t>
            </a:r>
            <a:endParaRPr b="1" sz="1900">
              <a:solidFill>
                <a:srgbClr val="202122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02122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해당 데이터는 </a:t>
            </a:r>
            <a:r>
              <a:rPr b="1" lang="ko" sz="1900">
                <a:solidFill>
                  <a:srgbClr val="FF0000"/>
                </a:solidFill>
              </a:rPr>
              <a:t>화이트 와인</a:t>
            </a:r>
            <a:r>
              <a:rPr b="1" lang="ko" sz="1900">
                <a:solidFill>
                  <a:srgbClr val="202122"/>
                </a:solidFill>
              </a:rPr>
              <a:t>으로 추측</a:t>
            </a:r>
            <a:endParaRPr b="1" sz="1900">
              <a:solidFill>
                <a:srgbClr val="20212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52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819" name="Google Shape;819;p52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WINE GROWTH POTENTIAL</a:t>
            </a:r>
            <a:endParaRPr sz="700"/>
          </a:p>
        </p:txBody>
      </p:sp>
      <p:sp>
        <p:nvSpPr>
          <p:cNvPr id="820" name="Google Shape;820;p52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21" name="Google Shape;821;p52"/>
          <p:cNvSpPr txBox="1"/>
          <p:nvPr/>
        </p:nvSpPr>
        <p:spPr>
          <a:xfrm>
            <a:off x="35814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22" name="Google Shape;822;p52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pic>
        <p:nvPicPr>
          <p:cNvPr id="823" name="Google Shape;823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824" name="Google Shape;824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825" name="Google Shape;825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826" name="Google Shape;826;p52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27" name="Google Shape;827;p52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828" name="Google Shape;828;p52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829" name="Google Shape;82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830" name="Google Shape;830;p52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31" name="Google Shape;831;p52"/>
          <p:cNvSpPr txBox="1"/>
          <p:nvPr/>
        </p:nvSpPr>
        <p:spPr>
          <a:xfrm>
            <a:off x="2123400" y="4208025"/>
            <a:ext cx="46179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로지스틱 회귀모형이 잘 작동하는 것으로 보임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832" name="Google Shape;832;p52"/>
          <p:cNvSpPr txBox="1"/>
          <p:nvPr/>
        </p:nvSpPr>
        <p:spPr>
          <a:xfrm>
            <a:off x="2498850" y="3295225"/>
            <a:ext cx="41463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202122"/>
                </a:solidFill>
              </a:rPr>
              <a:t>실제로도 해당 데이터는 </a:t>
            </a:r>
            <a:r>
              <a:rPr b="1" lang="ko" sz="1900">
                <a:solidFill>
                  <a:srgbClr val="FF0000"/>
                </a:solidFill>
              </a:rPr>
              <a:t>화이트 와인</a:t>
            </a:r>
            <a:r>
              <a:rPr b="1" lang="ko" sz="1900">
                <a:solidFill>
                  <a:srgbClr val="202122"/>
                </a:solidFill>
              </a:rPr>
              <a:t> 데이터</a:t>
            </a:r>
            <a:endParaRPr b="1" sz="1900">
              <a:solidFill>
                <a:srgbClr val="202122"/>
              </a:solidFill>
            </a:endParaRPr>
          </a:p>
        </p:txBody>
      </p:sp>
      <p:pic>
        <p:nvPicPr>
          <p:cNvPr id="833" name="Google Shape;83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425" y="1327150"/>
            <a:ext cx="7987154" cy="1947437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52"/>
          <p:cNvSpPr/>
          <p:nvPr/>
        </p:nvSpPr>
        <p:spPr>
          <a:xfrm>
            <a:off x="675800" y="3028525"/>
            <a:ext cx="2842200" cy="266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52"/>
          <p:cNvSpPr txBox="1"/>
          <p:nvPr/>
        </p:nvSpPr>
        <p:spPr>
          <a:xfrm>
            <a:off x="3581400" y="3028525"/>
            <a:ext cx="1701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&lt;- 화이트 와인 데이터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53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843" name="Google Shape;843;p53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WINE GROWTH POTENTIAL</a:t>
            </a:r>
            <a:endParaRPr sz="700"/>
          </a:p>
        </p:txBody>
      </p:sp>
      <p:sp>
        <p:nvSpPr>
          <p:cNvPr id="844" name="Google Shape;844;p53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45" name="Google Shape;845;p53"/>
          <p:cNvSpPr txBox="1"/>
          <p:nvPr/>
        </p:nvSpPr>
        <p:spPr>
          <a:xfrm>
            <a:off x="35814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46" name="Google Shape;846;p53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pic>
        <p:nvPicPr>
          <p:cNvPr id="847" name="Google Shape;847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848" name="Google Shape;8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849" name="Google Shape;84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850" name="Google Shape;850;p53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51" name="Google Shape;851;p53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852" name="Google Shape;852;p53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853" name="Google Shape;853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854" name="Google Shape;854;p53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55" name="Google Shape;855;p53"/>
          <p:cNvSpPr txBox="1"/>
          <p:nvPr/>
        </p:nvSpPr>
        <p:spPr>
          <a:xfrm>
            <a:off x="704075" y="2154000"/>
            <a:ext cx="8034300" cy="23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 sz="2000">
                <a:solidFill>
                  <a:srgbClr val="FF0000"/>
                </a:solidFill>
              </a:rPr>
              <a:t>교차 검정</a:t>
            </a:r>
            <a:r>
              <a:rPr b="1" lang="ko" sz="2000">
                <a:solidFill>
                  <a:schemeClr val="dk1"/>
                </a:solidFill>
              </a:rPr>
              <a:t>(Cross Validation)을 수행하지 않아 모델의 </a:t>
            </a:r>
            <a:r>
              <a:rPr b="1" lang="ko" sz="2000">
                <a:solidFill>
                  <a:srgbClr val="FF0000"/>
                </a:solidFill>
              </a:rPr>
              <a:t>과적합</a:t>
            </a:r>
            <a:r>
              <a:rPr b="1" lang="ko" sz="2000">
                <a:solidFill>
                  <a:schemeClr val="dk1"/>
                </a:solidFill>
              </a:rPr>
              <a:t> 우려가 존재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 sz="2000">
                <a:solidFill>
                  <a:schemeClr val="dk1"/>
                </a:solidFill>
              </a:rPr>
              <a:t>로지스틱 회귀모형 이외의 </a:t>
            </a:r>
            <a:r>
              <a:rPr b="1" lang="ko" sz="2000">
                <a:solidFill>
                  <a:srgbClr val="FF0000"/>
                </a:solidFill>
              </a:rPr>
              <a:t>다른 분류 모형</a:t>
            </a:r>
            <a:r>
              <a:rPr b="1" lang="ko" sz="2000">
                <a:solidFill>
                  <a:schemeClr val="dk1"/>
                </a:solidFill>
              </a:rPr>
              <a:t>을 비교해보지 못함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(Random Forest, Gradient Boosting, Light GBM 등)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856" name="Google Shape;856;p53"/>
          <p:cNvSpPr txBox="1"/>
          <p:nvPr/>
        </p:nvSpPr>
        <p:spPr>
          <a:xfrm>
            <a:off x="4000500" y="1656300"/>
            <a:ext cx="1280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아쉬운 점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13953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 rotWithShape="1">
          <a:blip r:embed="rId3">
            <a:alphaModFix amt="54000"/>
          </a:blip>
          <a:srcRect b="0" l="0" r="0" t="0"/>
          <a:stretch/>
        </p:blipFill>
        <p:spPr>
          <a:xfrm>
            <a:off x="3054350" y="0"/>
            <a:ext cx="7810500" cy="52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222250" y="2533650"/>
            <a:ext cx="1270000" cy="1352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7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700"/>
          </a:p>
        </p:txBody>
      </p:sp>
      <p:sp>
        <p:nvSpPr>
          <p:cNvPr id="183" name="Google Shape;183;p27"/>
          <p:cNvSpPr txBox="1"/>
          <p:nvPr/>
        </p:nvSpPr>
        <p:spPr>
          <a:xfrm>
            <a:off x="1549400" y="3937000"/>
            <a:ext cx="1060450" cy="222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주세전성이유</a:t>
            </a:r>
            <a:endParaRPr sz="700"/>
          </a:p>
        </p:txBody>
      </p:sp>
      <p:sp>
        <p:nvSpPr>
          <p:cNvPr id="184" name="Google Shape;184;p27"/>
          <p:cNvSpPr txBox="1"/>
          <p:nvPr/>
        </p:nvSpPr>
        <p:spPr>
          <a:xfrm>
            <a:off x="3073400" y="3936975"/>
            <a:ext cx="14289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와이간의 차이점</a:t>
            </a:r>
            <a:endParaRPr sz="700"/>
          </a:p>
        </p:txBody>
      </p:sp>
      <p:sp>
        <p:nvSpPr>
          <p:cNvPr id="185" name="Google Shape;185;p27"/>
          <p:cNvSpPr txBox="1"/>
          <p:nvPr/>
        </p:nvSpPr>
        <p:spPr>
          <a:xfrm>
            <a:off x="1549400" y="4197350"/>
            <a:ext cx="711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화이트 와인과 레드와인</a:t>
            </a:r>
            <a:endParaRPr sz="700"/>
          </a:p>
        </p:txBody>
      </p:sp>
      <p:sp>
        <p:nvSpPr>
          <p:cNvPr id="186" name="Google Shape;186;p27"/>
          <p:cNvSpPr txBox="1"/>
          <p:nvPr/>
        </p:nvSpPr>
        <p:spPr>
          <a:xfrm>
            <a:off x="3073400" y="4279850"/>
            <a:ext cx="9018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87" name="Google Shape;187;p27"/>
          <p:cNvSpPr txBox="1"/>
          <p:nvPr/>
        </p:nvSpPr>
        <p:spPr>
          <a:xfrm>
            <a:off x="2692400" y="3917950"/>
            <a:ext cx="381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EADCB7"/>
                </a:solidFill>
              </a:rPr>
              <a:t>. </a:t>
            </a:r>
            <a:r>
              <a:rPr b="0" i="0" lang="ko" sz="1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700"/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250" y="419100"/>
            <a:ext cx="84899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3492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 BREWERY</a:t>
            </a:r>
            <a:endParaRPr sz="700"/>
          </a:p>
        </p:txBody>
      </p:sp>
      <p:sp>
        <p:nvSpPr>
          <p:cNvPr id="190" name="Google Shape;190;p27"/>
          <p:cNvSpPr txBox="1"/>
          <p:nvPr/>
        </p:nvSpPr>
        <p:spPr>
          <a:xfrm>
            <a:off x="6604000" y="241300"/>
            <a:ext cx="22288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1009650" y="3016250"/>
            <a:ext cx="19304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4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part</a:t>
            </a:r>
            <a:endParaRPr sz="700"/>
          </a:p>
        </p:txBody>
      </p:sp>
      <p:sp>
        <p:nvSpPr>
          <p:cNvPr id="192" name="Google Shape;192;p27"/>
          <p:cNvSpPr txBox="1"/>
          <p:nvPr/>
        </p:nvSpPr>
        <p:spPr>
          <a:xfrm>
            <a:off x="1143000" y="3917950"/>
            <a:ext cx="381000" cy="260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EADCB7"/>
                </a:solidFill>
              </a:rPr>
              <a:t>. </a:t>
            </a:r>
            <a:r>
              <a:rPr b="0" i="0" lang="ko" sz="1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700"/>
          </a:p>
        </p:txBody>
      </p:sp>
      <p:sp>
        <p:nvSpPr>
          <p:cNvPr id="193" name="Google Shape;193;p27"/>
          <p:cNvSpPr txBox="1"/>
          <p:nvPr/>
        </p:nvSpPr>
        <p:spPr>
          <a:xfrm>
            <a:off x="2921500" y="4197350"/>
            <a:ext cx="10605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6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바디감에 따른 레드와인과 화이트와인</a:t>
            </a:r>
            <a:endParaRPr sz="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54"/>
          <p:cNvSpPr txBox="1"/>
          <p:nvPr/>
        </p:nvSpPr>
        <p:spPr>
          <a:xfrm>
            <a:off x="8597900" y="241300"/>
            <a:ext cx="2478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700"/>
          </a:p>
        </p:txBody>
      </p:sp>
      <p:sp>
        <p:nvSpPr>
          <p:cNvPr id="864" name="Google Shape;864;p54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WINE GROWTH POTENTIAL</a:t>
            </a:r>
            <a:endParaRPr sz="700"/>
          </a:p>
        </p:txBody>
      </p:sp>
      <p:sp>
        <p:nvSpPr>
          <p:cNvPr id="865" name="Google Shape;865;p54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66" name="Google Shape;866;p54"/>
          <p:cNvSpPr txBox="1"/>
          <p:nvPr/>
        </p:nvSpPr>
        <p:spPr>
          <a:xfrm>
            <a:off x="35814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67" name="Google Shape;867;p54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MIRIDI ACAMEDY WINE CLASS</a:t>
            </a:r>
            <a:endParaRPr sz="700"/>
          </a:p>
        </p:txBody>
      </p:sp>
      <p:pic>
        <p:nvPicPr>
          <p:cNvPr id="868" name="Google Shape;86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869" name="Google Shape;869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870" name="Google Shape;870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871" name="Google Shape;871;p54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72" name="Google Shape;872;p54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873" name="Google Shape;873;p54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874" name="Google Shape;874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875" name="Google Shape;875;p54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876" name="Google Shape;876;p54"/>
          <p:cNvSpPr txBox="1"/>
          <p:nvPr/>
        </p:nvSpPr>
        <p:spPr>
          <a:xfrm>
            <a:off x="4000500" y="1656300"/>
            <a:ext cx="1280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종합 결론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877" name="Google Shape;877;p54"/>
          <p:cNvSpPr txBox="1"/>
          <p:nvPr/>
        </p:nvSpPr>
        <p:spPr>
          <a:xfrm>
            <a:off x="704075" y="2154000"/>
            <a:ext cx="8034300" cy="23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55600" lvl="0" marL="4572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 sz="2000">
                <a:solidFill>
                  <a:schemeClr val="dk1"/>
                </a:solidFill>
              </a:rPr>
              <a:t>와인 간의 </a:t>
            </a:r>
            <a:r>
              <a:rPr b="1" lang="ko" sz="2000">
                <a:solidFill>
                  <a:srgbClr val="FF0000"/>
                </a:solidFill>
              </a:rPr>
              <a:t>특징 차이</a:t>
            </a:r>
            <a:r>
              <a:rPr b="1" lang="ko" sz="2000">
                <a:solidFill>
                  <a:schemeClr val="dk1"/>
                </a:solidFill>
              </a:rPr>
              <a:t>를 실제로 </a:t>
            </a:r>
            <a:r>
              <a:rPr b="1" lang="ko" sz="2000">
                <a:solidFill>
                  <a:srgbClr val="FF0000"/>
                </a:solidFill>
              </a:rPr>
              <a:t>통계적</a:t>
            </a:r>
            <a:r>
              <a:rPr b="1" lang="ko" sz="2000">
                <a:solidFill>
                  <a:schemeClr val="dk1"/>
                </a:solidFill>
              </a:rPr>
              <a:t>으로 </a:t>
            </a:r>
            <a:r>
              <a:rPr b="1" lang="ko" sz="2000">
                <a:solidFill>
                  <a:srgbClr val="FF0000"/>
                </a:solidFill>
              </a:rPr>
              <a:t>검정</a:t>
            </a:r>
            <a:r>
              <a:rPr b="1" lang="ko" sz="2000">
                <a:solidFill>
                  <a:schemeClr val="dk1"/>
                </a:solidFill>
              </a:rPr>
              <a:t>해 볼 수 있었다.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ko" sz="2000">
                <a:solidFill>
                  <a:schemeClr val="dk1"/>
                </a:solidFill>
              </a:rPr>
              <a:t>간단</a:t>
            </a:r>
            <a:r>
              <a:rPr b="1" lang="ko" sz="2000">
                <a:solidFill>
                  <a:schemeClr val="dk1"/>
                </a:solidFill>
              </a:rPr>
              <a:t>한 </a:t>
            </a:r>
            <a:r>
              <a:rPr b="1" lang="ko" sz="2000">
                <a:solidFill>
                  <a:srgbClr val="FF0000"/>
                </a:solidFill>
              </a:rPr>
              <a:t>분류 모형</a:t>
            </a:r>
            <a:r>
              <a:rPr b="1" lang="ko" sz="2000">
                <a:solidFill>
                  <a:schemeClr val="dk1"/>
                </a:solidFill>
              </a:rPr>
              <a:t>을 만들어 봄으로써 머신러닝의 기초를 맛볼 수 있었다.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12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 amt="81000"/>
          </a:blip>
          <a:srcRect b="0" l="0" r="0" t="0"/>
          <a:stretch/>
        </p:blipFill>
        <p:spPr>
          <a:xfrm>
            <a:off x="114300" y="-1022350"/>
            <a:ext cx="9194799" cy="61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6724650" y="1397000"/>
            <a:ext cx="2006601" cy="33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0500" y="1187450"/>
            <a:ext cx="939800" cy="4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450" y="4699000"/>
            <a:ext cx="200660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079750" y="3035300"/>
            <a:ext cx="33401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3450" y="1371600"/>
            <a:ext cx="5334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5080000" y="3035300"/>
            <a:ext cx="33401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203950" y="1371600"/>
            <a:ext cx="55245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2501900" y="1397000"/>
            <a:ext cx="2006601" cy="33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50" y="1187450"/>
            <a:ext cx="939800" cy="4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700" y="4699000"/>
            <a:ext cx="2006601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-1143000" y="3035300"/>
            <a:ext cx="33401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4350" y="1371600"/>
            <a:ext cx="5334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857250" y="3035300"/>
            <a:ext cx="334010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81200" y="1371600"/>
            <a:ext cx="552450" cy="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8"/>
          <p:cNvSpPr txBox="1"/>
          <p:nvPr/>
        </p:nvSpPr>
        <p:spPr>
          <a:xfrm>
            <a:off x="1047750" y="1320800"/>
            <a:ext cx="933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레드와인</a:t>
            </a:r>
            <a:endParaRPr sz="700"/>
          </a:p>
        </p:txBody>
      </p:sp>
      <p:sp>
        <p:nvSpPr>
          <p:cNvPr id="215" name="Google Shape;215;p28"/>
          <p:cNvSpPr txBox="1"/>
          <p:nvPr/>
        </p:nvSpPr>
        <p:spPr>
          <a:xfrm>
            <a:off x="3257550" y="3541611"/>
            <a:ext cx="16764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까베르네</a:t>
            </a:r>
            <a:r>
              <a:rPr b="0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소비뇽</a:t>
            </a:r>
            <a:r>
              <a:rPr b="0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피노누아</a:t>
            </a:r>
            <a:r>
              <a:rPr b="0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200"/>
          </a:p>
          <a:p>
            <a:pPr indent="0" lvl="0" marL="0" marR="0" rtl="0" algn="l">
              <a:lnSpc>
                <a:spcPct val="1095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메를로</a:t>
            </a:r>
            <a:r>
              <a:rPr b="0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시라</a:t>
            </a:r>
            <a:endParaRPr sz="1200"/>
          </a:p>
        </p:txBody>
      </p:sp>
      <p:sp>
        <p:nvSpPr>
          <p:cNvPr id="216" name="Google Shape;216;p28"/>
          <p:cNvSpPr txBox="1"/>
          <p:nvPr/>
        </p:nvSpPr>
        <p:spPr>
          <a:xfrm>
            <a:off x="2641600" y="3465400"/>
            <a:ext cx="533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품</a:t>
            </a:r>
            <a:r>
              <a:rPr b="0" i="0" lang="ko" sz="1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5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종</a:t>
            </a:r>
            <a:endParaRPr sz="1500"/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53975" y="1800200"/>
            <a:ext cx="586425" cy="287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379963" y="1867913"/>
            <a:ext cx="743100" cy="257608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7377025" y="3617811"/>
            <a:ext cx="13398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소비뇨</a:t>
            </a:r>
            <a:r>
              <a:rPr b="0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블랑</a:t>
            </a:r>
            <a:r>
              <a:rPr b="0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샤르도네</a:t>
            </a:r>
            <a:r>
              <a:rPr b="0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95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리슬링</a:t>
            </a:r>
            <a:r>
              <a:rPr b="0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95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게부르츠</a:t>
            </a:r>
            <a:r>
              <a:rPr b="0" i="0" lang="ko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트라미노</a:t>
            </a:r>
            <a:endParaRPr sz="1200"/>
          </a:p>
        </p:txBody>
      </p:sp>
      <p:sp>
        <p:nvSpPr>
          <p:cNvPr id="220" name="Google Shape;220;p28"/>
          <p:cNvSpPr txBox="1"/>
          <p:nvPr/>
        </p:nvSpPr>
        <p:spPr>
          <a:xfrm>
            <a:off x="6870700" y="3465400"/>
            <a:ext cx="533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품</a:t>
            </a:r>
            <a:r>
              <a:rPr b="0" i="0" lang="ko" sz="1500" u="none" cap="none" strike="noStrike">
                <a:solidFill>
                  <a:srgbClr val="EADCB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500" u="none" cap="none" strike="noStrike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종</a:t>
            </a:r>
            <a:endParaRPr sz="1500"/>
          </a:p>
        </p:txBody>
      </p:sp>
      <p:sp>
        <p:nvSpPr>
          <p:cNvPr id="221" name="Google Shape;221;p28"/>
          <p:cNvSpPr txBox="1"/>
          <p:nvPr/>
        </p:nvSpPr>
        <p:spPr>
          <a:xfrm>
            <a:off x="1320800" y="241300"/>
            <a:ext cx="1225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주제선정이유</a:t>
            </a:r>
            <a:endParaRPr sz="700"/>
          </a:p>
        </p:txBody>
      </p:sp>
      <p:sp>
        <p:nvSpPr>
          <p:cNvPr id="222" name="Google Shape;222;p28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01</a:t>
            </a:r>
            <a:endParaRPr sz="700"/>
          </a:p>
        </p:txBody>
      </p:sp>
      <p:sp>
        <p:nvSpPr>
          <p:cNvPr id="223" name="Google Shape;223;p28"/>
          <p:cNvSpPr txBox="1"/>
          <p:nvPr/>
        </p:nvSpPr>
        <p:spPr>
          <a:xfrm>
            <a:off x="3581400" y="5334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와인의</a:t>
            </a:r>
            <a:r>
              <a:rPr b="0" i="0" lang="ko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종류</a:t>
            </a:r>
            <a:endParaRPr sz="700"/>
          </a:p>
        </p:txBody>
      </p:sp>
      <p:sp>
        <p:nvSpPr>
          <p:cNvPr id="224" name="Google Shape;224;p28"/>
          <p:cNvSpPr txBox="1"/>
          <p:nvPr/>
        </p:nvSpPr>
        <p:spPr>
          <a:xfrm>
            <a:off x="6756400" y="241300"/>
            <a:ext cx="1860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226" name="Google Shape;226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pic>
        <p:nvPicPr>
          <p:cNvPr id="227" name="Google Shape;227;p2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82550" y="128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pic>
        <p:nvPicPr>
          <p:cNvPr id="228" name="Google Shape;228;p2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-50800" y="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229" name="Google Shape;229;p28"/>
          <p:cNvSpPr txBox="1"/>
          <p:nvPr/>
        </p:nvSpPr>
        <p:spPr>
          <a:xfrm rot="5400000">
            <a:off x="-438150" y="188595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230" name="Google Shape;230;p28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231" name="Google Shape;231;p28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sp>
        <p:nvSpPr>
          <p:cNvPr id="232" name="Google Shape;232;p28"/>
          <p:cNvSpPr txBox="1"/>
          <p:nvPr/>
        </p:nvSpPr>
        <p:spPr>
          <a:xfrm rot="5400000">
            <a:off x="-425550" y="57150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01</a:t>
            </a:r>
            <a:endParaRPr sz="700"/>
          </a:p>
        </p:txBody>
      </p:sp>
      <p:sp>
        <p:nvSpPr>
          <p:cNvPr id="233" name="Google Shape;233;p28"/>
          <p:cNvSpPr txBox="1"/>
          <p:nvPr/>
        </p:nvSpPr>
        <p:spPr>
          <a:xfrm>
            <a:off x="5276850" y="1320800"/>
            <a:ext cx="914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화이트와인</a:t>
            </a:r>
            <a:endParaRPr sz="700"/>
          </a:p>
        </p:txBody>
      </p:sp>
      <p:sp>
        <p:nvSpPr>
          <p:cNvPr id="234" name="Google Shape;234;p28"/>
          <p:cNvSpPr txBox="1"/>
          <p:nvPr/>
        </p:nvSpPr>
        <p:spPr>
          <a:xfrm>
            <a:off x="3271850" y="1705835"/>
            <a:ext cx="133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</a:rPr>
              <a:t>풍부하다 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</a:rPr>
              <a:t>무게감이 있다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</a:rPr>
              <a:t>산도가 낮다</a:t>
            </a:r>
            <a:endParaRPr sz="1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</a:rPr>
              <a:t>떫다</a:t>
            </a:r>
            <a:endParaRPr sz="1200"/>
          </a:p>
        </p:txBody>
      </p:sp>
      <p:sp>
        <p:nvSpPr>
          <p:cNvPr id="235" name="Google Shape;235;p28"/>
          <p:cNvSpPr txBox="1"/>
          <p:nvPr/>
        </p:nvSpPr>
        <p:spPr>
          <a:xfrm>
            <a:off x="2641600" y="1693900"/>
            <a:ext cx="533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특 징</a:t>
            </a:r>
            <a:endParaRPr sz="1500"/>
          </a:p>
        </p:txBody>
      </p:sp>
      <p:sp>
        <p:nvSpPr>
          <p:cNvPr id="236" name="Google Shape;236;p28"/>
          <p:cNvSpPr txBox="1"/>
          <p:nvPr/>
        </p:nvSpPr>
        <p:spPr>
          <a:xfrm>
            <a:off x="7410450" y="1577029"/>
            <a:ext cx="1339800" cy="15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신선하다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가볍다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산도가 높다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상쾌하다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54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떫은맛이 적다</a:t>
            </a:r>
            <a:endParaRPr sz="1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6870700" y="1770100"/>
            <a:ext cx="5334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5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EADCB7"/>
                </a:solidFill>
                <a:latin typeface="Calibri"/>
                <a:ea typeface="Calibri"/>
                <a:cs typeface="Calibri"/>
                <a:sym typeface="Calibri"/>
              </a:rPr>
              <a:t>특 징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데이터 전처리</a:t>
            </a:r>
            <a:endParaRPr sz="700"/>
          </a:p>
        </p:txBody>
      </p:sp>
      <p:sp>
        <p:nvSpPr>
          <p:cNvPr id="245" name="Google Shape;245;p29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01</a:t>
            </a:r>
            <a:endParaRPr sz="700"/>
          </a:p>
        </p:txBody>
      </p:sp>
      <p:sp>
        <p:nvSpPr>
          <p:cNvPr id="246" name="Google Shape;246;p29"/>
          <p:cNvSpPr txBox="1"/>
          <p:nvPr/>
        </p:nvSpPr>
        <p:spPr>
          <a:xfrm>
            <a:off x="6858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 데이터 전처리</a:t>
            </a:r>
            <a:endParaRPr sz="700"/>
          </a:p>
        </p:txBody>
      </p:sp>
      <p:sp>
        <p:nvSpPr>
          <p:cNvPr id="247" name="Google Shape;247;p29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sp>
        <p:nvSpPr>
          <p:cNvPr id="250" name="Google Shape;250;p29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251" name="Google Shape;251;p29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800" y="1482750"/>
            <a:ext cx="3195367" cy="3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81667" y="1482750"/>
            <a:ext cx="3177117" cy="351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10225" y="2382075"/>
            <a:ext cx="1630350" cy="1535200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sp>
        <p:nvSpPr>
          <p:cNvPr id="255" name="Google Shape;255;p29"/>
          <p:cNvSpPr txBox="1"/>
          <p:nvPr/>
        </p:nvSpPr>
        <p:spPr>
          <a:xfrm>
            <a:off x="7516458" y="2284947"/>
            <a:ext cx="16179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=&gt;</a:t>
            </a: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결측치X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8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50800" y="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258" name="Google Shape;258;p29"/>
          <p:cNvSpPr txBox="1"/>
          <p:nvPr/>
        </p:nvSpPr>
        <p:spPr>
          <a:xfrm rot="5400000">
            <a:off x="-438150" y="188595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259" name="Google Shape;259;p29"/>
          <p:cNvSpPr txBox="1"/>
          <p:nvPr/>
        </p:nvSpPr>
        <p:spPr>
          <a:xfrm rot="5400000">
            <a:off x="-425550" y="57150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01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데이터 전처리</a:t>
            </a:r>
            <a:endParaRPr sz="700"/>
          </a:p>
        </p:txBody>
      </p:sp>
      <p:sp>
        <p:nvSpPr>
          <p:cNvPr id="267" name="Google Shape;267;p30"/>
          <p:cNvSpPr txBox="1"/>
          <p:nvPr/>
        </p:nvSpPr>
        <p:spPr>
          <a:xfrm>
            <a:off x="520700" y="2413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01</a:t>
            </a:r>
            <a:endParaRPr sz="700"/>
          </a:p>
        </p:txBody>
      </p:sp>
      <p:sp>
        <p:nvSpPr>
          <p:cNvPr id="268" name="Google Shape;268;p30"/>
          <p:cNvSpPr txBox="1"/>
          <p:nvPr/>
        </p:nvSpPr>
        <p:spPr>
          <a:xfrm>
            <a:off x="6858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와인 데이터 전처리</a:t>
            </a:r>
            <a:endParaRPr sz="700"/>
          </a:p>
        </p:txBody>
      </p:sp>
      <p:sp>
        <p:nvSpPr>
          <p:cNvPr id="269" name="Google Shape;269;p30"/>
          <p:cNvSpPr txBox="1"/>
          <p:nvPr/>
        </p:nvSpPr>
        <p:spPr>
          <a:xfrm>
            <a:off x="6731000" y="241300"/>
            <a:ext cx="1886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sp>
        <p:nvSpPr>
          <p:cNvPr id="272" name="Google Shape;272;p30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273" name="Google Shape;273;p30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450" y="1479550"/>
            <a:ext cx="4339575" cy="29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6900" y="1479550"/>
            <a:ext cx="4430524" cy="29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4050" y="4449649"/>
            <a:ext cx="2009037" cy="38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4050" y="4886700"/>
            <a:ext cx="2009025" cy="3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162" y="4449649"/>
            <a:ext cx="1895027" cy="384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0"/>
          <p:cNvSpPr/>
          <p:nvPr/>
        </p:nvSpPr>
        <p:spPr>
          <a:xfrm>
            <a:off x="2630675" y="4481200"/>
            <a:ext cx="177900" cy="32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2630675" y="4886700"/>
            <a:ext cx="177900" cy="32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0153" y="4875900"/>
            <a:ext cx="18950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36100" y="4494717"/>
            <a:ext cx="3942800" cy="712333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sp>
        <p:nvSpPr>
          <p:cNvPr id="283" name="Google Shape;283;p30"/>
          <p:cNvSpPr txBox="1"/>
          <p:nvPr/>
        </p:nvSpPr>
        <p:spPr>
          <a:xfrm>
            <a:off x="5051174" y="4449650"/>
            <a:ext cx="39126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=&gt; 데이터 손실이 크고,  검증된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데이터이기 때문에 이상치 제거X</a:t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8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-50800" y="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286" name="Google Shape;286;p30"/>
          <p:cNvSpPr txBox="1"/>
          <p:nvPr/>
        </p:nvSpPr>
        <p:spPr>
          <a:xfrm rot="5400000">
            <a:off x="-438150" y="188595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287" name="Google Shape;287;p30"/>
          <p:cNvSpPr txBox="1"/>
          <p:nvPr/>
        </p:nvSpPr>
        <p:spPr>
          <a:xfrm rot="5400000">
            <a:off x="-425550" y="57150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01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00" y="419100"/>
            <a:ext cx="83121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1320800" y="241300"/>
            <a:ext cx="2197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레드와인과 화이트와인의 차이</a:t>
            </a:r>
            <a:endParaRPr sz="700"/>
          </a:p>
        </p:txBody>
      </p:sp>
      <p:sp>
        <p:nvSpPr>
          <p:cNvPr id="295" name="Google Shape;295;p31"/>
          <p:cNvSpPr txBox="1"/>
          <p:nvPr/>
        </p:nvSpPr>
        <p:spPr>
          <a:xfrm>
            <a:off x="520700" y="241300"/>
            <a:ext cx="7429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296" name="Google Shape;296;p31"/>
          <p:cNvSpPr txBox="1"/>
          <p:nvPr/>
        </p:nvSpPr>
        <p:spPr>
          <a:xfrm>
            <a:off x="6858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무게감의 차이</a:t>
            </a:r>
            <a:endParaRPr sz="700"/>
          </a:p>
        </p:txBody>
      </p:sp>
      <p:sp>
        <p:nvSpPr>
          <p:cNvPr id="297" name="Google Shape;297;p31"/>
          <p:cNvSpPr txBox="1"/>
          <p:nvPr/>
        </p:nvSpPr>
        <p:spPr>
          <a:xfrm>
            <a:off x="6731000" y="241300"/>
            <a:ext cx="18859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298" name="Google Shape;298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45"/>
              </a:srgbClr>
            </a:outerShdw>
          </a:effectLst>
        </p:spPr>
      </p:pic>
      <p:pic>
        <p:nvPicPr>
          <p:cNvPr id="299" name="Google Shape;299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45"/>
              </a:srgbClr>
            </a:outerShdw>
          </a:effectLst>
        </p:spPr>
      </p:pic>
      <p:pic>
        <p:nvPicPr>
          <p:cNvPr id="300" name="Google Shape;30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45"/>
              </a:srgbClr>
            </a:outerShdw>
          </a:effectLst>
        </p:spPr>
      </p:pic>
      <p:sp>
        <p:nvSpPr>
          <p:cNvPr id="301" name="Google Shape;301;p31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302" name="Google Shape;302;p31"/>
          <p:cNvSpPr txBox="1"/>
          <p:nvPr/>
        </p:nvSpPr>
        <p:spPr>
          <a:xfrm rot="5400000">
            <a:off x="-438150" y="3162300"/>
            <a:ext cx="10985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303" name="Google Shape;303;p31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304" name="Google Shape;30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45"/>
              </a:srgbClr>
            </a:outerShdw>
          </a:effectLst>
        </p:spPr>
      </p:pic>
      <p:sp>
        <p:nvSpPr>
          <p:cNvPr id="305" name="Google Shape;305;p31"/>
          <p:cNvSpPr txBox="1"/>
          <p:nvPr/>
        </p:nvSpPr>
        <p:spPr>
          <a:xfrm rot="5400000">
            <a:off x="-425450" y="1911350"/>
            <a:ext cx="1130300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306" name="Google Shape;30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450" y="1333500"/>
            <a:ext cx="505155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0725" y="2491100"/>
            <a:ext cx="3603825" cy="1535198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sp>
        <p:nvSpPr>
          <p:cNvPr id="308" name="Google Shape;308;p31"/>
          <p:cNvSpPr txBox="1"/>
          <p:nvPr/>
        </p:nvSpPr>
        <p:spPr>
          <a:xfrm>
            <a:off x="5484338" y="2530422"/>
            <a:ext cx="35766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=&gt;평균과 표준편차의 차이가 미미함,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특히 표준편차의 경우 값이 너무 작아 차이가 있는지 알기 어려움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45"/>
              </a:srgbClr>
            </a:outerShdw>
          </a:effectLst>
        </p:spPr>
      </p:pic>
      <p:sp>
        <p:nvSpPr>
          <p:cNvPr id="315" name="Google Shape;315;p32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316" name="Google Shape;31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700" y="419100"/>
            <a:ext cx="8312150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520700" y="266700"/>
            <a:ext cx="7429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318" name="Google Shape;318;p32"/>
          <p:cNvSpPr txBox="1"/>
          <p:nvPr/>
        </p:nvSpPr>
        <p:spPr>
          <a:xfrm>
            <a:off x="67119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45"/>
              </a:srgbClr>
            </a:outerShdw>
          </a:effectLst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45"/>
              </a:srgbClr>
            </a:outerShdw>
          </a:effectLst>
        </p:spPr>
      </p:pic>
      <p:sp>
        <p:nvSpPr>
          <p:cNvPr id="321" name="Google Shape;321;p32"/>
          <p:cNvSpPr txBox="1"/>
          <p:nvPr/>
        </p:nvSpPr>
        <p:spPr>
          <a:xfrm rot="5400000">
            <a:off x="-438150" y="3162300"/>
            <a:ext cx="109855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322" name="Google Shape;322;p32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323" name="Google Shape;323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45"/>
              </a:srgbClr>
            </a:outerShdw>
          </a:effectLst>
        </p:spPr>
      </p:pic>
      <p:sp>
        <p:nvSpPr>
          <p:cNvPr id="324" name="Google Shape;324;p32"/>
          <p:cNvSpPr txBox="1"/>
          <p:nvPr/>
        </p:nvSpPr>
        <p:spPr>
          <a:xfrm rot="5400000">
            <a:off x="-425450" y="1911350"/>
            <a:ext cx="1130300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450" y="3377400"/>
            <a:ext cx="5830151" cy="16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레드와인과 화이트와인의 차이</a:t>
            </a:r>
            <a:endParaRPr sz="700"/>
          </a:p>
        </p:txBody>
      </p:sp>
      <p:sp>
        <p:nvSpPr>
          <p:cNvPr id="327" name="Google Shape;327;p32"/>
          <p:cNvSpPr txBox="1"/>
          <p:nvPr/>
        </p:nvSpPr>
        <p:spPr>
          <a:xfrm>
            <a:off x="6858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무게감의 차이</a:t>
            </a:r>
            <a:endParaRPr sz="700"/>
          </a:p>
        </p:txBody>
      </p:sp>
      <p:pic>
        <p:nvPicPr>
          <p:cNvPr id="328" name="Google Shape;328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36575" y="3336125"/>
            <a:ext cx="3648425" cy="1696480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sp>
        <p:nvSpPr>
          <p:cNvPr id="329" name="Google Shape;329;p32"/>
          <p:cNvSpPr txBox="1"/>
          <p:nvPr/>
        </p:nvSpPr>
        <p:spPr>
          <a:xfrm>
            <a:off x="5450356" y="3379578"/>
            <a:ext cx="36207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레드와인과 화이트와인의 밀도의 평균에 차이가 없다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레드와인과 화이트와인의 밀도의 평균에 차이가 있다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7550" y="1604263"/>
            <a:ext cx="5538274" cy="14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71338" y="1456862"/>
            <a:ext cx="3648425" cy="1696480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sp>
        <p:nvSpPr>
          <p:cNvPr id="332" name="Google Shape;332;p32"/>
          <p:cNvSpPr txBox="1"/>
          <p:nvPr/>
        </p:nvSpPr>
        <p:spPr>
          <a:xfrm>
            <a:off x="5485118" y="1500316"/>
            <a:ext cx="3620700" cy="17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레드와인과 화이트와인의 밀도의 분산에 차이가 없다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레드와인과 화이트와인의 밀도의 분산에 차이가 있다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2"/>
          <p:cNvSpPr txBox="1"/>
          <p:nvPr/>
        </p:nvSpPr>
        <p:spPr>
          <a:xfrm>
            <a:off x="446625" y="1261450"/>
            <a:ext cx="27195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등분산 검정(바틀렛 검정)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2"/>
          <p:cNvSpPr txBox="1"/>
          <p:nvPr/>
        </p:nvSpPr>
        <p:spPr>
          <a:xfrm>
            <a:off x="522825" y="3014050"/>
            <a:ext cx="27195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평균 검정(T-검정)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" y="-31750"/>
            <a:ext cx="9277352" cy="13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550" y="1270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8640000" dist="59410">
              <a:srgbClr val="000000">
                <a:alpha val="22750"/>
              </a:srgbClr>
            </a:outerShdw>
          </a:effectLst>
        </p:spPr>
      </p:pic>
      <p:sp>
        <p:nvSpPr>
          <p:cNvPr id="341" name="Google Shape;341;p33"/>
          <p:cNvSpPr txBox="1"/>
          <p:nvPr/>
        </p:nvSpPr>
        <p:spPr>
          <a:xfrm rot="5400000">
            <a:off x="-438150" y="609600"/>
            <a:ext cx="1104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pic>
        <p:nvPicPr>
          <p:cNvPr id="342" name="Google Shape;34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0700" y="419100"/>
            <a:ext cx="8312152" cy="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3"/>
          <p:cNvSpPr txBox="1"/>
          <p:nvPr/>
        </p:nvSpPr>
        <p:spPr>
          <a:xfrm>
            <a:off x="520700" y="266700"/>
            <a:ext cx="7431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344" name="Google Shape;344;p33"/>
          <p:cNvSpPr txBox="1"/>
          <p:nvPr/>
        </p:nvSpPr>
        <p:spPr>
          <a:xfrm>
            <a:off x="6711950" y="241300"/>
            <a:ext cx="1905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</a:rPr>
              <a:t>HYOJUN ACADEMY WINE CLASS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550" y="38290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6188" dir="4440000" dist="59410">
              <a:srgbClr val="000000">
                <a:alpha val="22750"/>
              </a:srgbClr>
            </a:outerShdw>
          </a:effectLst>
        </p:spPr>
      </p:pic>
      <p:pic>
        <p:nvPicPr>
          <p:cNvPr id="346" name="Google Shape;34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2550" y="2571750"/>
            <a:ext cx="323850" cy="1320800"/>
          </a:xfrm>
          <a:prstGeom prst="rect">
            <a:avLst/>
          </a:prstGeom>
          <a:noFill/>
          <a:ln>
            <a:noFill/>
          </a:ln>
          <a:effectLst>
            <a:outerShdw blurRad="12892" dir="4440000" dist="59410">
              <a:srgbClr val="000000">
                <a:alpha val="22750"/>
              </a:srgbClr>
            </a:outerShdw>
          </a:effectLst>
        </p:spPr>
      </p:pic>
      <p:sp>
        <p:nvSpPr>
          <p:cNvPr id="347" name="Google Shape;347;p33"/>
          <p:cNvSpPr txBox="1"/>
          <p:nvPr/>
        </p:nvSpPr>
        <p:spPr>
          <a:xfrm rot="5400000">
            <a:off x="-438175" y="3162325"/>
            <a:ext cx="109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03</a:t>
            </a:r>
            <a:endParaRPr sz="700"/>
          </a:p>
        </p:txBody>
      </p:sp>
      <p:sp>
        <p:nvSpPr>
          <p:cNvPr id="348" name="Google Shape;348;p33"/>
          <p:cNvSpPr txBox="1"/>
          <p:nvPr/>
        </p:nvSpPr>
        <p:spPr>
          <a:xfrm rot="5400000">
            <a:off x="-400050" y="4445000"/>
            <a:ext cx="1028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 PART 04</a:t>
            </a:r>
            <a:endParaRPr sz="700"/>
          </a:p>
        </p:txBody>
      </p:sp>
      <p:pic>
        <p:nvPicPr>
          <p:cNvPr id="349" name="Google Shape;34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50800" y="1339850"/>
            <a:ext cx="349250" cy="1308100"/>
          </a:xfrm>
          <a:prstGeom prst="rect">
            <a:avLst/>
          </a:prstGeom>
          <a:noFill/>
          <a:ln>
            <a:noFill/>
          </a:ln>
          <a:effectLst>
            <a:outerShdw blurRad="14931" dir="4440000" dist="63936">
              <a:srgbClr val="000000">
                <a:alpha val="22750"/>
              </a:srgbClr>
            </a:outerShdw>
          </a:effectLst>
        </p:spPr>
      </p:pic>
      <p:sp>
        <p:nvSpPr>
          <p:cNvPr id="350" name="Google Shape;350;p33"/>
          <p:cNvSpPr txBox="1"/>
          <p:nvPr/>
        </p:nvSpPr>
        <p:spPr>
          <a:xfrm rot="5400000">
            <a:off x="-425550" y="1911350"/>
            <a:ext cx="11304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1000" u="none" cap="none" strike="noStrike">
                <a:solidFill>
                  <a:srgbClr val="7D796D"/>
                </a:solidFill>
                <a:latin typeface="Arial"/>
                <a:ea typeface="Arial"/>
                <a:cs typeface="Arial"/>
                <a:sym typeface="Arial"/>
              </a:rPr>
              <a:t> PART 02</a:t>
            </a:r>
            <a:endParaRPr sz="700"/>
          </a:p>
        </p:txBody>
      </p:sp>
      <p:sp>
        <p:nvSpPr>
          <p:cNvPr id="351" name="Google Shape;351;p33"/>
          <p:cNvSpPr txBox="1"/>
          <p:nvPr/>
        </p:nvSpPr>
        <p:spPr>
          <a:xfrm>
            <a:off x="1320800" y="241300"/>
            <a:ext cx="21972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레드와인과 화이트와인의 차이</a:t>
            </a:r>
            <a:endParaRPr sz="700"/>
          </a:p>
        </p:txBody>
      </p:sp>
      <p:sp>
        <p:nvSpPr>
          <p:cNvPr id="352" name="Google Shape;352;p33"/>
          <p:cNvSpPr txBox="1"/>
          <p:nvPr/>
        </p:nvSpPr>
        <p:spPr>
          <a:xfrm>
            <a:off x="685800" y="685800"/>
            <a:ext cx="19812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무게감의 차이</a:t>
            </a:r>
            <a:endParaRPr sz="700"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600" y="1392350"/>
            <a:ext cx="4343400" cy="23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9050" y="3822725"/>
            <a:ext cx="8312150" cy="1280554"/>
          </a:xfrm>
          <a:prstGeom prst="rect">
            <a:avLst/>
          </a:prstGeom>
          <a:noFill/>
          <a:ln>
            <a:noFill/>
          </a:ln>
          <a:effectLst>
            <a:outerShdw blurRad="17428">
              <a:srgbClr val="000000">
                <a:alpha val="28630"/>
              </a:srgbClr>
            </a:outerShdw>
          </a:effectLst>
        </p:spPr>
      </p:pic>
      <p:sp>
        <p:nvSpPr>
          <p:cNvPr id="355" name="Google Shape;355;p33"/>
          <p:cNvSpPr txBox="1"/>
          <p:nvPr/>
        </p:nvSpPr>
        <p:spPr>
          <a:xfrm>
            <a:off x="750447" y="3855525"/>
            <a:ext cx="8249700" cy="1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-"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검정 통계량이 42.71로   확률이 0에 가까움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=&gt; 	때문에 귀무가설을 기각하며, </a:t>
            </a: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와</a:t>
            </a:r>
            <a:r>
              <a:rPr b="1" lang="k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인간의 밀도차이가   유의하다고 볼 수 있다 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70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8450" y="1339850"/>
            <a:ext cx="4502149" cy="243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1238" y="133350"/>
            <a:ext cx="8131851" cy="332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